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6"/>
  </p:notesMasterIdLst>
  <p:sldIdLst>
    <p:sldId id="546" r:id="rId3"/>
    <p:sldId id="518" r:id="rId4"/>
    <p:sldId id="547" r:id="rId5"/>
    <p:sldId id="514" r:id="rId6"/>
    <p:sldId id="516" r:id="rId7"/>
    <p:sldId id="525" r:id="rId8"/>
    <p:sldId id="520" r:id="rId9"/>
    <p:sldId id="515" r:id="rId10"/>
    <p:sldId id="528" r:id="rId11"/>
    <p:sldId id="549" r:id="rId12"/>
    <p:sldId id="519" r:id="rId13"/>
    <p:sldId id="522" r:id="rId14"/>
    <p:sldId id="503" r:id="rId15"/>
  </p:sldIdLst>
  <p:sldSz cx="9144000" cy="5143500" type="screen16x9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17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35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532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70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5886" algn="l" defTabSz="914355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064" algn="l" defTabSz="914355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240" algn="l" defTabSz="914355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418" algn="l" defTabSz="914355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990033"/>
    <a:srgbClr val="FBB99F"/>
    <a:srgbClr val="F7713B"/>
    <a:srgbClr val="FCCDBA"/>
    <a:srgbClr val="FBBCA3"/>
    <a:srgbClr val="9999FF"/>
    <a:srgbClr val="9966FF"/>
    <a:srgbClr val="6600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09" autoAdjust="0"/>
    <p:restoredTop sz="95332" autoAdjust="0"/>
  </p:normalViewPr>
  <p:slideViewPr>
    <p:cSldViewPr>
      <p:cViewPr varScale="1">
        <p:scale>
          <a:sx n="116" d="100"/>
          <a:sy n="116" d="100"/>
        </p:scale>
        <p:origin x="826" y="86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303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2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CF261D7-6289-4163-9446-B75C2FA2E763}" type="datetimeFigureOut">
              <a:rPr lang="ru-RU"/>
              <a:pPr>
                <a:defRPr/>
              </a:pPr>
              <a:t>26.03.2024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5113"/>
            <a:ext cx="5438775" cy="446770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6400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630"/>
            <a:ext cx="2946400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AF4B1CE-E28E-4493-9075-3AF38FF4F8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4312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633F3-4A60-417B-B146-48E129BBFBEB}" type="datetime1">
              <a:rPr lang="ru-RU"/>
              <a:pPr>
                <a:defRPr/>
              </a:pPr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0B495-E834-48A5-864B-7FD16E06BC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607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01D95-D630-47B1-9704-E4B488C3881B}" type="datetime1">
              <a:rPr lang="ru-RU"/>
              <a:pPr>
                <a:defRPr/>
              </a:pPr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BAC77-8DAA-4599-86F4-67282EA65F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561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15D93-70D8-4CCA-A686-9383EBCBD482}" type="datetime1">
              <a:rPr lang="ru-RU"/>
              <a:pPr>
                <a:defRPr/>
              </a:pPr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3BB57-2DE1-4139-8075-FE3D993132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49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BF905-5A8C-4936-B873-7FDECED54238}" type="datetime1">
              <a:rPr lang="ru-RU"/>
              <a:pPr>
                <a:defRPr/>
              </a:pPr>
              <a:t>26.03.2024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385AC-375B-40DB-9722-076727585B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838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340D4-E9CC-40AD-BD0E-C72AEB45EA8E}" type="datetime1">
              <a:rPr lang="ru-RU"/>
              <a:pPr>
                <a:defRPr/>
              </a:pPr>
              <a:t>26.03.2024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FF3F4-4281-4552-A6A9-3BC6B05B47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1801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F50F3-7D35-43F7-9D4B-1EBE565CC98B}" type="datetime1">
              <a:rPr lang="ru-RU"/>
              <a:pPr>
                <a:defRPr/>
              </a:pPr>
              <a:t>26.03.2024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7761B-398A-42A5-B239-58F6AABC7A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702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97106-EB88-4B01-B14D-8F2264329F12}" type="datetime1">
              <a:rPr lang="ru-RU"/>
              <a:pPr>
                <a:defRPr/>
              </a:pPr>
              <a:t>26.03.2024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1BE34-5304-42F9-B3A5-42F2D4CAC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775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5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4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554AD-9FC2-4DAC-A00D-9071EED94141}" type="datetime1">
              <a:rPr lang="ru-RU"/>
              <a:pPr>
                <a:defRPr/>
              </a:pPr>
              <a:t>26.03.2024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E77DF-9E0D-45FF-9751-EA0D3FC658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378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5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4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5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4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641D5-4826-49A7-893C-52B659AC196D}" type="datetime1">
              <a:rPr lang="ru-RU"/>
              <a:pPr>
                <a:defRPr/>
              </a:pPr>
              <a:t>26.03.2024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F64C8-AE93-4945-B6D8-8E10C7A7EC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243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8F3A0-4DF1-497D-90FB-CF8FA2BCE5E6}" type="datetime1">
              <a:rPr lang="ru-RU"/>
              <a:pPr>
                <a:defRPr/>
              </a:pPr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D186F-44B1-4813-A89E-B19CE43D20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965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55C25-0C4A-432B-8A88-EC87A3700DB5}" type="datetime1">
              <a:rPr lang="ru-RU"/>
              <a:pPr>
                <a:defRPr/>
              </a:pPr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94B6E-F905-4C66-83A8-AAB92FF37E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381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633F3-4A60-417B-B146-48E129BBFBEB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0B495-E834-48A5-864B-7FD16E06BC6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7605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01D95-D630-47B1-9704-E4B488C3881B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BAC77-8DAA-4599-86F4-67282EA65F4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7425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15D93-70D8-4CCA-A686-9383EBCBD482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3BB57-2DE1-4139-8075-FE3D993132D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337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BF905-5A8C-4936-B873-7FDECED54238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385AC-375B-40DB-9722-076727585B6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6213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340D4-E9CC-40AD-BD0E-C72AEB45EA8E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FF3F4-4281-4552-A6A9-3BC6B05B47C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5022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F50F3-7D35-43F7-9D4B-1EBE565CC98B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7761B-398A-42A5-B239-58F6AABC7A1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5783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97106-EB88-4B01-B14D-8F2264329F12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1BE34-5304-42F9-B3A5-42F2D4CAC57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852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554AD-9FC2-4DAC-A00D-9071EED94141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E77DF-9E0D-45FF-9751-EA0D3FC6580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093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641D5-4826-49A7-893C-52B659AC196D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F64C8-AE93-4945-B6D8-8E10C7A7EC6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4898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8F3A0-4DF1-497D-90FB-CF8FA2BCE5E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D186F-44B1-4813-A89E-B19CE43D20B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7842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55C25-0C4A-432B-8A88-EC87A3700DB5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94B6E-F905-4C66-83A8-AAB92FF37ED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023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8" y="206375"/>
            <a:ext cx="8075612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11188" y="1200152"/>
            <a:ext cx="8075612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188" y="4767265"/>
            <a:ext cx="2133600" cy="274637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807857E-C07A-4EC7-9830-268490821527}" type="datetime1">
              <a:rPr lang="ru-RU"/>
              <a:pPr>
                <a:defRPr/>
              </a:pPr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5"/>
            <a:ext cx="2895600" cy="274637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1113"/>
            <a:ext cx="2133600" cy="27305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C8B9F50-2DD6-475E-B233-955B1E9A29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5pPr>
      <a:lvl6pPr marL="457178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6pPr>
      <a:lvl7pPr marL="914355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7pPr>
      <a:lvl8pPr marL="1371532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8pPr>
      <a:lvl9pPr marL="1828709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884" indent="-34288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6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4" indent="-22858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7" indent="-22858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4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8" y="206375"/>
            <a:ext cx="8075612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11188" y="1200151"/>
            <a:ext cx="8075612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188" y="4767264"/>
            <a:ext cx="2133600" cy="27463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685800">
              <a:defRPr/>
            </a:pPr>
            <a:fld id="{E807857E-C07A-4EC7-9830-268490821527}" type="datetime1">
              <a:rPr lang="ru-RU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26.03.2024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463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6858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1113"/>
            <a:ext cx="2133600" cy="27305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685800">
              <a:defRPr/>
            </a:pPr>
            <a:fld id="{CC8B9F50-2DD6-475E-B233-955B1E9A29F0}" type="slidenum">
              <a:rPr lang="ru-RU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454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6pPr>
      <a:lvl7pPr marL="914378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892" indent="-3428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s1.ppt4web.ru/images/95403/125633/218/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92" y="-289082"/>
            <a:ext cx="3440919" cy="25728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31840" y="339502"/>
            <a:ext cx="5832648" cy="3096343"/>
          </a:xfrm>
        </p:spPr>
        <p:txBody>
          <a:bodyPr>
            <a:noAutofit/>
          </a:bodyPr>
          <a:lstStyle/>
          <a:p>
            <a:pPr algn="r"/>
            <a:r>
              <a:rPr lang="ru-RU" sz="3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Прием в 1 класс </a:t>
            </a:r>
            <a:br>
              <a:rPr lang="ru-RU" sz="3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3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2024-2025 </a:t>
            </a:r>
            <a:r>
              <a:rPr lang="ru-RU" sz="3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учебном г</a:t>
            </a:r>
            <a:r>
              <a:rPr lang="ru-RU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оду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2859782"/>
            <a:ext cx="6624736" cy="2160240"/>
          </a:xfrm>
        </p:spPr>
        <p:txBody>
          <a:bodyPr>
            <a:normAutofit/>
          </a:bodyPr>
          <a:lstStyle/>
          <a:p>
            <a:pPr algn="r"/>
            <a:endParaRPr lang="ru-RU" sz="1425" dirty="0">
              <a:solidFill>
                <a:schemeClr val="tx2">
                  <a:lumMod val="50000"/>
                </a:schemeClr>
              </a:solidFill>
            </a:endParaRPr>
          </a:p>
          <a:p>
            <a:pPr algn="r"/>
            <a:r>
              <a:rPr lang="ru-RU" sz="1800" b="1" dirty="0">
                <a:solidFill>
                  <a:schemeClr val="tx2">
                    <a:lumMod val="50000"/>
                  </a:schemeClr>
                </a:solidFill>
              </a:rPr>
              <a:t>Заместитель директора по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</a:rPr>
              <a:t>учебной работе  </a:t>
            </a:r>
            <a:endParaRPr lang="ru-RU" sz="1800" b="1" dirty="0">
              <a:solidFill>
                <a:schemeClr val="tx2">
                  <a:lumMod val="50000"/>
                </a:schemeClr>
              </a:solidFill>
            </a:endParaRPr>
          </a:p>
          <a:p>
            <a:pPr algn="r"/>
            <a:r>
              <a:rPr lang="ru-RU" sz="1800" b="1" dirty="0">
                <a:solidFill>
                  <a:schemeClr val="tx2">
                    <a:lumMod val="50000"/>
                  </a:schemeClr>
                </a:solidFill>
              </a:rPr>
              <a:t>Фатхуллина Луиза </a:t>
            </a:r>
            <a:r>
              <a:rPr lang="ru-RU" sz="1800" b="1" dirty="0" err="1">
                <a:solidFill>
                  <a:schemeClr val="tx2">
                    <a:lumMod val="50000"/>
                  </a:schemeClr>
                </a:solidFill>
              </a:rPr>
              <a:t>Ринатовна</a:t>
            </a:r>
            <a:endParaRPr lang="ru-RU" sz="1800" b="1" dirty="0">
              <a:solidFill>
                <a:schemeClr val="tx2">
                  <a:lumMod val="50000"/>
                </a:schemeClr>
              </a:solidFill>
            </a:endParaRPr>
          </a:p>
          <a:p>
            <a:pPr algn="r"/>
            <a:endParaRPr lang="ru-RU" sz="1800" b="1" dirty="0">
              <a:solidFill>
                <a:schemeClr val="tx2">
                  <a:lumMod val="50000"/>
                </a:schemeClr>
              </a:solidFill>
            </a:endParaRPr>
          </a:p>
          <a:p>
            <a:pPr algn="r"/>
            <a:endParaRPr lang="ru-RU" sz="1800" b="1" dirty="0">
              <a:solidFill>
                <a:schemeClr val="tx2">
                  <a:lumMod val="50000"/>
                </a:schemeClr>
              </a:solidFill>
            </a:endParaRPr>
          </a:p>
          <a:p>
            <a:pPr algn="r"/>
            <a:r>
              <a:rPr lang="ru-RU" sz="1800" b="1" dirty="0">
                <a:solidFill>
                  <a:schemeClr val="tx2">
                    <a:lumMod val="50000"/>
                  </a:schemeClr>
                </a:solidFill>
              </a:rPr>
              <a:t>21 марта 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</a:rPr>
              <a:t>2024 </a:t>
            </a:r>
            <a:r>
              <a:rPr lang="ru-RU" sz="1800" b="1" dirty="0">
                <a:solidFill>
                  <a:schemeClr val="tx2">
                    <a:lumMod val="50000"/>
                  </a:schemeClr>
                </a:solidFill>
              </a:rPr>
              <a:t>год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а</a:t>
            </a:r>
          </a:p>
        </p:txBody>
      </p:sp>
    </p:spTree>
    <p:extLst>
      <p:ext uri="{BB962C8B-B14F-4D97-AF65-F5344CB8AC3E}">
        <p14:creationId xmlns:p14="http://schemas.microsoft.com/office/powerpoint/2010/main" val="420378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1563638"/>
            <a:ext cx="4176464" cy="31700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 этап</a:t>
            </a:r>
            <a:r>
              <a:rPr lang="ru-RU" sz="20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– </a:t>
            </a:r>
            <a:r>
              <a:rPr lang="ru-RU" sz="20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01.04. - 30.06 </a:t>
            </a:r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для детей</a:t>
            </a:r>
            <a:r>
              <a:rPr lang="ru-RU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: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- </a:t>
            </a:r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</a:t>
            </a:r>
            <a:r>
              <a:rPr lang="ru-RU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ервоочередной прием</a:t>
            </a:r>
            <a:endParaRPr lang="ru-RU" sz="20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- имеющих </a:t>
            </a:r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преимущественное </a:t>
            </a:r>
            <a:r>
              <a:rPr lang="ru-RU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право;</a:t>
            </a:r>
            <a:endParaRPr lang="ru-RU" sz="20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- проживающих на закрепленной территории.</a:t>
            </a:r>
          </a:p>
          <a:p>
            <a:endParaRPr lang="ru-RU" sz="2000" b="1" dirty="0" smtClean="0">
              <a:solidFill>
                <a:srgbClr val="FF3300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2 </a:t>
            </a:r>
            <a:r>
              <a:rPr lang="ru-RU" sz="20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этап</a:t>
            </a:r>
            <a:r>
              <a:rPr lang="ru-RU" sz="20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– </a:t>
            </a:r>
            <a:r>
              <a:rPr lang="ru-RU" sz="20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6.07-5.09</a:t>
            </a:r>
            <a:r>
              <a:rPr lang="ru-RU" sz="20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для детей:</a:t>
            </a:r>
          </a:p>
          <a:p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- не проживающих на закрепленной территории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19673" y="312738"/>
            <a:ext cx="583264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Сроки приема </a:t>
            </a:r>
            <a:r>
              <a:rPr lang="ru-RU" sz="3200" b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документов</a:t>
            </a:r>
            <a:endParaRPr lang="ru-RU" sz="3200" dirty="0">
              <a:solidFill>
                <a:srgbClr val="00206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school51kem.ucoz.ru/1klass/priem_v_shkolu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82" b="6861"/>
          <a:stretch/>
        </p:blipFill>
        <p:spPr bwMode="auto">
          <a:xfrm>
            <a:off x="4945124" y="1563638"/>
            <a:ext cx="4149602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4977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123478"/>
            <a:ext cx="8075612" cy="432047"/>
          </a:xfrm>
        </p:spPr>
        <p:txBody>
          <a:bodyPr/>
          <a:lstStyle/>
          <a:p>
            <a:r>
              <a:rPr lang="ru-RU" i="1" dirty="0" smtClean="0">
                <a:solidFill>
                  <a:schemeClr val="tx2"/>
                </a:solidFill>
              </a:rPr>
              <a:t>З</a:t>
            </a:r>
            <a:r>
              <a:rPr lang="ru-RU" sz="2400" i="1" dirty="0" smtClean="0">
                <a:solidFill>
                  <a:schemeClr val="tx2"/>
                </a:solidFill>
              </a:rPr>
              <a:t>акрепление микрорайона </a:t>
            </a:r>
            <a:endParaRPr lang="ru-RU" i="1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4510" y="699542"/>
            <a:ext cx="8075612" cy="4280124"/>
          </a:xfrm>
        </p:spPr>
        <p:txBody>
          <a:bodyPr/>
          <a:lstStyle/>
          <a:p>
            <a:r>
              <a:rPr lang="ru-RU" sz="2800" dirty="0" err="1">
                <a:solidFill>
                  <a:schemeClr val="tx2"/>
                </a:solidFill>
              </a:rPr>
              <a:t>Ул.Комарова</a:t>
            </a:r>
            <a:r>
              <a:rPr lang="ru-RU" sz="2800" dirty="0">
                <a:solidFill>
                  <a:schemeClr val="tx2"/>
                </a:solidFill>
              </a:rPr>
              <a:t>, 2/3, 4, 8, 10, 14, 16, 18, 20, </a:t>
            </a:r>
            <a:r>
              <a:rPr lang="ru-RU" sz="2800" dirty="0" smtClean="0">
                <a:solidFill>
                  <a:schemeClr val="tx2"/>
                </a:solidFill>
              </a:rPr>
              <a:t>24</a:t>
            </a:r>
          </a:p>
          <a:p>
            <a:r>
              <a:rPr lang="ru-RU" sz="2800" dirty="0" err="1" smtClean="0">
                <a:solidFill>
                  <a:schemeClr val="tx2"/>
                </a:solidFill>
              </a:rPr>
              <a:t>ул.Курчатова</a:t>
            </a:r>
            <a:r>
              <a:rPr lang="ru-RU" sz="2800" dirty="0">
                <a:solidFill>
                  <a:schemeClr val="tx2"/>
                </a:solidFill>
              </a:rPr>
              <a:t>, 5, 7, 11, 13, 14, 17, 18, </a:t>
            </a:r>
            <a:r>
              <a:rPr lang="ru-RU" sz="2800" dirty="0" smtClean="0">
                <a:solidFill>
                  <a:schemeClr val="tx2"/>
                </a:solidFill>
              </a:rPr>
              <a:t>19</a:t>
            </a:r>
          </a:p>
          <a:p>
            <a:r>
              <a:rPr lang="ru-RU" sz="2800" dirty="0" err="1" smtClean="0">
                <a:solidFill>
                  <a:schemeClr val="tx2"/>
                </a:solidFill>
              </a:rPr>
              <a:t>ул.Латышских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>
                <a:solidFill>
                  <a:schemeClr val="tx2"/>
                </a:solidFill>
              </a:rPr>
              <a:t>Стрелков, 19, 21</a:t>
            </a:r>
            <a:r>
              <a:rPr lang="ru-RU" sz="2800" dirty="0" smtClean="0">
                <a:solidFill>
                  <a:schemeClr val="tx2"/>
                </a:solidFill>
              </a:rPr>
              <a:t>, 23, </a:t>
            </a:r>
            <a:r>
              <a:rPr lang="ru-RU" sz="2800" dirty="0">
                <a:solidFill>
                  <a:schemeClr val="tx2"/>
                </a:solidFill>
              </a:rPr>
              <a:t>25, 25а, 27, 29, 31, 33, 35, 37, 39, </a:t>
            </a:r>
            <a:r>
              <a:rPr lang="ru-RU" sz="2800" dirty="0" smtClean="0">
                <a:solidFill>
                  <a:schemeClr val="tx2"/>
                </a:solidFill>
              </a:rPr>
              <a:t>41.</a:t>
            </a:r>
          </a:p>
          <a:p>
            <a:r>
              <a:rPr lang="ru-RU" sz="2800" dirty="0" smtClean="0">
                <a:solidFill>
                  <a:schemeClr val="tx2"/>
                </a:solidFill>
              </a:rPr>
              <a:t>Жилой </a:t>
            </a:r>
            <a:r>
              <a:rPr lang="ru-RU" sz="2800" dirty="0">
                <a:solidFill>
                  <a:schemeClr val="tx2"/>
                </a:solidFill>
              </a:rPr>
              <a:t>комплекс «Комсомолец</a:t>
            </a:r>
            <a:r>
              <a:rPr lang="ru-RU" sz="2800" dirty="0" smtClean="0">
                <a:solidFill>
                  <a:schemeClr val="tx2"/>
                </a:solidFill>
              </a:rPr>
              <a:t>»:</a:t>
            </a:r>
            <a:r>
              <a:rPr lang="ru-RU" sz="2800" dirty="0" err="1" smtClean="0">
                <a:solidFill>
                  <a:schemeClr val="tx2"/>
                </a:solidFill>
              </a:rPr>
              <a:t>ул.Карбышева</a:t>
            </a:r>
            <a:r>
              <a:rPr lang="ru-RU" sz="2800" dirty="0">
                <a:solidFill>
                  <a:schemeClr val="tx2"/>
                </a:solidFill>
              </a:rPr>
              <a:t>, 50. </a:t>
            </a:r>
            <a:endParaRPr lang="ru-RU" sz="2800" dirty="0" smtClean="0">
              <a:solidFill>
                <a:schemeClr val="tx2"/>
              </a:solidFill>
            </a:endParaRPr>
          </a:p>
          <a:p>
            <a:r>
              <a:rPr lang="ru-RU" sz="2800" dirty="0" smtClean="0">
                <a:solidFill>
                  <a:schemeClr val="tx2"/>
                </a:solidFill>
              </a:rPr>
              <a:t>СНТ </a:t>
            </a:r>
            <a:r>
              <a:rPr lang="ru-RU" sz="2800" dirty="0">
                <a:solidFill>
                  <a:schemeClr val="tx2"/>
                </a:solidFill>
              </a:rPr>
              <a:t>«Любитель»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3BAC77-8DAA-4599-86F4-67282EA65F4E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752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807468" y="312738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Особенности приема в 1 класс</a:t>
            </a:r>
            <a:endParaRPr lang="ru-RU" sz="2800" b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1038563"/>
            <a:ext cx="8080449" cy="37856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Обучение в начальной школе начинается с </a:t>
            </a:r>
            <a:r>
              <a:rPr lang="ru-RU" sz="2000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6 лет 6 месяцев </a:t>
            </a:r>
            <a:r>
              <a:rPr lang="ru-RU" sz="20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(при отсутствии противопоказаний по состоянию здоровья, но </a:t>
            </a:r>
            <a:r>
              <a:rPr lang="ru-RU" sz="2000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не позже 8 лет 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Для </a:t>
            </a:r>
            <a:r>
              <a:rPr lang="ru-RU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обучения в более раннем или позднем возрасте требуется:</a:t>
            </a:r>
          </a:p>
          <a:p>
            <a:pPr marL="342900" indent="285750" algn="just">
              <a:buFontTx/>
              <a:buChar char="-"/>
            </a:pP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письменное заявление родителей (законных представителей)</a:t>
            </a:r>
          </a:p>
          <a:p>
            <a:pPr marL="342900" indent="285750" algn="just">
              <a:buFontTx/>
              <a:buChar char="-"/>
            </a:pP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разрешение учредителя </a:t>
            </a:r>
            <a:r>
              <a:rPr lang="ru-RU" sz="20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школы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Запрещается проводить индивидуальный или конкурсный отбор </a:t>
            </a:r>
            <a:r>
              <a:rPr lang="ru-RU" sz="20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в любой форме </a:t>
            </a:r>
            <a:r>
              <a:rPr lang="ru-RU" sz="2000" i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(статья 67 273-ФЗ «Об образовании в Российской Федерации)</a:t>
            </a:r>
          </a:p>
          <a:p>
            <a:pPr algn="just"/>
            <a:endParaRPr lang="ru-RU" sz="2000" i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1731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0375" y="61452"/>
            <a:ext cx="8683625" cy="416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Места в </a:t>
            </a:r>
            <a:r>
              <a:rPr lang="ru-RU" sz="2000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МБОУ «Гимназия №90» </a:t>
            </a:r>
            <a:r>
              <a:rPr lang="ru-RU" sz="20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предоставляются</a:t>
            </a:r>
            <a:endParaRPr lang="ru-RU" sz="2000" dirty="0">
              <a:solidFill>
                <a:srgbClr val="00206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619672" y="682863"/>
            <a:ext cx="3240360" cy="9330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Преимущественное право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652120" y="713957"/>
            <a:ext cx="3164939" cy="90200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первоочередном порядке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403649" y="2129940"/>
            <a:ext cx="3528392" cy="24344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которых обучаются их </a:t>
            </a:r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полнородные и </a:t>
            </a:r>
            <a:r>
              <a:rPr lang="ru-RU" sz="16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неполнородные</a:t>
            </a:r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братья 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(или)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сестры, </a:t>
            </a:r>
            <a:r>
              <a:rPr lang="ru-RU" sz="16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усыновленных </a:t>
            </a:r>
            <a:r>
              <a:rPr lang="ru-RU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(удочеренных) </a:t>
            </a:r>
            <a:r>
              <a:rPr lang="ru-RU" sz="16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находящихся под опекой или попечительством в </a:t>
            </a:r>
            <a:r>
              <a:rPr lang="ru-RU" sz="16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семье, включая </a:t>
            </a:r>
            <a:r>
              <a:rPr lang="ru-RU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приемные семьи</a:t>
            </a:r>
            <a:r>
              <a:rPr lang="ru-RU" sz="1600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</a:p>
          <a:p>
            <a:pPr lvl="0"/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493320" y="2078124"/>
            <a:ext cx="3471168" cy="238649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военнослужащих 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(внимание мобилизованные в СВО)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Tx/>
              <a:buChar char="-"/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сотрудников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полиции, УФСИН, таможенных органов, пожарной службы </a:t>
            </a:r>
          </a:p>
          <a:p>
            <a:pPr lvl="0"/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месту жительства их семей</a:t>
            </a:r>
          </a:p>
          <a:p>
            <a:pPr lvl="0" algn="ctr"/>
            <a:r>
              <a:rPr lang="ru-RU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 вниз 15"/>
          <p:cNvSpPr/>
          <p:nvPr/>
        </p:nvSpPr>
        <p:spPr>
          <a:xfrm>
            <a:off x="2987824" y="1717665"/>
            <a:ext cx="576064" cy="339319"/>
          </a:xfrm>
          <a:prstGeom prst="downArrow">
            <a:avLst>
              <a:gd name="adj1" fmla="val 50000"/>
              <a:gd name="adj2" fmla="val 753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6660232" y="1707733"/>
            <a:ext cx="720080" cy="339319"/>
          </a:xfrm>
          <a:prstGeom prst="downArrow">
            <a:avLst>
              <a:gd name="adj1" fmla="val 50000"/>
              <a:gd name="adj2" fmla="val 776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6387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9385" y="160337"/>
            <a:ext cx="5832648" cy="58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Подтверждающие документы: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059582"/>
            <a:ext cx="7920880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Преимущественное </a:t>
            </a: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право: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Паспорт родителя (законного представителя).</a:t>
            </a:r>
            <a:endParaRPr lang="ru-RU" i="1" dirty="0" smtClean="0">
              <a:solidFill>
                <a:srgbClr val="00206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Свидетельства рождения детей </a:t>
            </a:r>
            <a:r>
              <a:rPr lang="ru-RU" i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(полнородных и </a:t>
            </a:r>
            <a:r>
              <a:rPr lang="ru-RU" i="1" dirty="0" err="1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неполнородных</a:t>
            </a:r>
            <a:r>
              <a:rPr lang="ru-RU" i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братьев и сестер, </a:t>
            </a:r>
            <a:r>
              <a:rPr lang="ru-RU" i="1" dirty="0" smtClean="0">
                <a:solidFill>
                  <a:srgbClr val="002060"/>
                </a:solidFill>
                <a:latin typeface="+mn-lt"/>
              </a:rPr>
              <a:t>усыновленных </a:t>
            </a:r>
            <a:r>
              <a:rPr lang="ru-RU" i="1" dirty="0">
                <a:solidFill>
                  <a:srgbClr val="002060"/>
                </a:solidFill>
                <a:latin typeface="+mn-lt"/>
              </a:rPr>
              <a:t>(</a:t>
            </a:r>
            <a:r>
              <a:rPr lang="ru-RU" i="1" dirty="0" smtClean="0">
                <a:solidFill>
                  <a:srgbClr val="002060"/>
                </a:solidFill>
                <a:latin typeface="+mn-lt"/>
              </a:rPr>
              <a:t>удочеренных) </a:t>
            </a:r>
            <a:r>
              <a:rPr lang="ru-RU" i="1" dirty="0">
                <a:solidFill>
                  <a:srgbClr val="002060"/>
                </a:solidFill>
                <a:latin typeface="+mn-lt"/>
              </a:rPr>
              <a:t>или </a:t>
            </a:r>
            <a:r>
              <a:rPr lang="ru-RU" i="1" dirty="0" smtClean="0">
                <a:solidFill>
                  <a:srgbClr val="002060"/>
                </a:solidFill>
                <a:latin typeface="+mn-lt"/>
              </a:rPr>
              <a:t>находящихся </a:t>
            </a:r>
            <a:r>
              <a:rPr lang="ru-RU" i="1" dirty="0">
                <a:solidFill>
                  <a:srgbClr val="002060"/>
                </a:solidFill>
                <a:latin typeface="+mn-lt"/>
              </a:rPr>
              <a:t>под опекой или попечительством в семье, включая </a:t>
            </a:r>
            <a:r>
              <a:rPr lang="ru-RU" i="1" dirty="0" smtClean="0">
                <a:solidFill>
                  <a:srgbClr val="002060"/>
                </a:solidFill>
                <a:latin typeface="+mn-lt"/>
              </a:rPr>
              <a:t>приемные семьи</a:t>
            </a:r>
            <a:r>
              <a:rPr lang="ru-RU" i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b="1" dirty="0" smtClean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Первоочередное право: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Справка с места работы </a:t>
            </a:r>
            <a:r>
              <a:rPr lang="ru-RU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родителя (законного представителя).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Справка из военкомата для мобилизованных </a:t>
            </a:r>
            <a:endParaRPr lang="ru-RU" dirty="0">
              <a:solidFill>
                <a:srgbClr val="00206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1071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3568" y="339510"/>
            <a:ext cx="7056784" cy="648254"/>
          </a:xfrm>
          <a:prstGeom prst="rect">
            <a:avLst/>
          </a:prstGeom>
        </p:spPr>
        <p:txBody>
          <a:bodyPr vert="horz" wrap="square" lIns="0" tIns="952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>
              <a:spcBef>
                <a:spcPts val="75"/>
              </a:spcBef>
            </a:pPr>
            <a:r>
              <a:rPr lang="ru-RU" sz="1400" i="1" spc="-4" dirty="0">
                <a:solidFill>
                  <a:srgbClr val="001F5F"/>
                </a:solidFill>
                <a:cs typeface="Verdana"/>
              </a:rPr>
              <a:t>Для</a:t>
            </a:r>
            <a:r>
              <a:rPr lang="ru-RU" sz="1400" i="1" spc="11" dirty="0">
                <a:solidFill>
                  <a:srgbClr val="001F5F"/>
                </a:solidFill>
                <a:cs typeface="Verdana"/>
              </a:rPr>
              <a:t> </a:t>
            </a:r>
            <a:r>
              <a:rPr lang="ru-RU" sz="1400" i="1" spc="-4" dirty="0">
                <a:solidFill>
                  <a:srgbClr val="001F5F"/>
                </a:solidFill>
                <a:cs typeface="Verdana"/>
              </a:rPr>
              <a:t>зачисления</a:t>
            </a:r>
            <a:r>
              <a:rPr lang="ru-RU" sz="1400" i="1" spc="-8" dirty="0">
                <a:solidFill>
                  <a:srgbClr val="001F5F"/>
                </a:solidFill>
                <a:cs typeface="Verdana"/>
              </a:rPr>
              <a:t> </a:t>
            </a:r>
            <a:r>
              <a:rPr lang="ru-RU" sz="1400" i="1" spc="-4" dirty="0">
                <a:solidFill>
                  <a:srgbClr val="001F5F"/>
                </a:solidFill>
                <a:cs typeface="Verdana"/>
              </a:rPr>
              <a:t>в</a:t>
            </a:r>
            <a:r>
              <a:rPr lang="ru-RU" sz="1400" i="1" spc="8" dirty="0">
                <a:solidFill>
                  <a:srgbClr val="001F5F"/>
                </a:solidFill>
                <a:cs typeface="Verdana"/>
              </a:rPr>
              <a:t> </a:t>
            </a:r>
            <a:r>
              <a:rPr lang="ru-RU" sz="1400" i="1" spc="-4" dirty="0">
                <a:solidFill>
                  <a:srgbClr val="001F5F"/>
                </a:solidFill>
                <a:cs typeface="Verdana"/>
              </a:rPr>
              <a:t>первый</a:t>
            </a:r>
            <a:r>
              <a:rPr lang="ru-RU" sz="1400" i="1" dirty="0">
                <a:solidFill>
                  <a:srgbClr val="001F5F"/>
                </a:solidFill>
                <a:cs typeface="Verdana"/>
              </a:rPr>
              <a:t> </a:t>
            </a:r>
            <a:r>
              <a:rPr lang="ru-RU" sz="1400" i="1" spc="-4" dirty="0">
                <a:solidFill>
                  <a:srgbClr val="001F5F"/>
                </a:solidFill>
                <a:cs typeface="Verdana"/>
              </a:rPr>
              <a:t>класс</a:t>
            </a:r>
            <a:r>
              <a:rPr lang="ru-RU" sz="1400" i="1" spc="11" dirty="0">
                <a:solidFill>
                  <a:srgbClr val="001F5F"/>
                </a:solidFill>
                <a:cs typeface="Verdana"/>
              </a:rPr>
              <a:t> </a:t>
            </a:r>
            <a:r>
              <a:rPr lang="ru-RU" sz="1400" i="1" spc="-4" dirty="0">
                <a:solidFill>
                  <a:srgbClr val="001F5F"/>
                </a:solidFill>
                <a:cs typeface="Verdana"/>
              </a:rPr>
              <a:t>на следующий</a:t>
            </a:r>
            <a:r>
              <a:rPr lang="ru-RU" sz="1400" i="1" spc="23" dirty="0">
                <a:solidFill>
                  <a:srgbClr val="001F5F"/>
                </a:solidFill>
                <a:cs typeface="Verdana"/>
              </a:rPr>
              <a:t> </a:t>
            </a:r>
            <a:r>
              <a:rPr lang="ru-RU" sz="1400" i="1" spc="-4" dirty="0">
                <a:solidFill>
                  <a:srgbClr val="001F5F"/>
                </a:solidFill>
                <a:cs typeface="Verdana"/>
              </a:rPr>
              <a:t>учебный</a:t>
            </a:r>
            <a:r>
              <a:rPr lang="ru-RU" sz="1400" i="1" spc="19" dirty="0">
                <a:solidFill>
                  <a:srgbClr val="001F5F"/>
                </a:solidFill>
                <a:cs typeface="Verdana"/>
              </a:rPr>
              <a:t> </a:t>
            </a:r>
            <a:r>
              <a:rPr lang="ru-RU" sz="1400" i="1" spc="-4" dirty="0">
                <a:solidFill>
                  <a:srgbClr val="001F5F"/>
                </a:solidFill>
                <a:cs typeface="Verdana"/>
              </a:rPr>
              <a:t>год</a:t>
            </a:r>
            <a:r>
              <a:rPr lang="ru-RU" sz="1400" i="1" dirty="0">
                <a:solidFill>
                  <a:srgbClr val="001F5F"/>
                </a:solidFill>
                <a:cs typeface="Verdana"/>
              </a:rPr>
              <a:t> </a:t>
            </a:r>
            <a:r>
              <a:rPr lang="ru-RU" sz="1400" i="1" spc="-4" dirty="0">
                <a:solidFill>
                  <a:srgbClr val="001F5F"/>
                </a:solidFill>
                <a:cs typeface="Verdana"/>
              </a:rPr>
              <a:t>заявителем представляются</a:t>
            </a:r>
            <a:r>
              <a:rPr lang="ru-RU" sz="1400" i="1" spc="4" dirty="0">
                <a:solidFill>
                  <a:srgbClr val="001F5F"/>
                </a:solidFill>
                <a:cs typeface="Verdana"/>
              </a:rPr>
              <a:t> </a:t>
            </a:r>
            <a:r>
              <a:rPr lang="ru-RU" sz="1400" i="1" spc="-4" dirty="0">
                <a:solidFill>
                  <a:srgbClr val="001F5F"/>
                </a:solidFill>
                <a:cs typeface="Verdana"/>
              </a:rPr>
              <a:t>копии</a:t>
            </a:r>
            <a:r>
              <a:rPr lang="ru-RU" sz="1400" i="1" spc="11" dirty="0">
                <a:solidFill>
                  <a:srgbClr val="001F5F"/>
                </a:solidFill>
                <a:cs typeface="Verdana"/>
              </a:rPr>
              <a:t> </a:t>
            </a:r>
            <a:r>
              <a:rPr lang="ru-RU" sz="1400" i="1" spc="-8" dirty="0">
                <a:solidFill>
                  <a:srgbClr val="001F5F"/>
                </a:solidFill>
                <a:cs typeface="Verdana"/>
              </a:rPr>
              <a:t>следующих</a:t>
            </a:r>
            <a:r>
              <a:rPr lang="ru-RU" sz="1400" i="1" spc="23" dirty="0">
                <a:solidFill>
                  <a:srgbClr val="001F5F"/>
                </a:solidFill>
                <a:cs typeface="Verdana"/>
              </a:rPr>
              <a:t> </a:t>
            </a:r>
            <a:r>
              <a:rPr lang="ru-RU" sz="1400" i="1" spc="-4" dirty="0">
                <a:solidFill>
                  <a:srgbClr val="001F5F"/>
                </a:solidFill>
                <a:cs typeface="Verdana"/>
              </a:rPr>
              <a:t>документов:</a:t>
            </a:r>
            <a:br>
              <a:rPr lang="ru-RU" sz="1400" i="1" spc="-4" dirty="0">
                <a:solidFill>
                  <a:srgbClr val="001F5F"/>
                </a:solidFill>
                <a:cs typeface="Verdana"/>
              </a:rPr>
            </a:br>
            <a:endParaRPr sz="1350" dirty="0"/>
          </a:p>
        </p:txBody>
      </p:sp>
      <p:sp>
        <p:nvSpPr>
          <p:cNvPr id="4" name="object 4"/>
          <p:cNvSpPr txBox="1"/>
          <p:nvPr/>
        </p:nvSpPr>
        <p:spPr>
          <a:xfrm>
            <a:off x="629097" y="699542"/>
            <a:ext cx="8407399" cy="3888083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>
              <a:spcBef>
                <a:spcPts val="30"/>
              </a:spcBef>
            </a:pPr>
            <a:endParaRPr sz="1200" dirty="0">
              <a:latin typeface="+mn-lt"/>
              <a:cs typeface="Verdana"/>
            </a:endParaRPr>
          </a:p>
          <a:p>
            <a:pPr marL="199073" marR="346710"/>
            <a:endParaRPr sz="1500" i="1" dirty="0">
              <a:latin typeface="+mn-lt"/>
              <a:cs typeface="Verdana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sz="1500" b="1" spc="-4" dirty="0" err="1">
                <a:solidFill>
                  <a:srgbClr val="001F5F"/>
                </a:solidFill>
                <a:latin typeface="+mn-lt"/>
                <a:cs typeface="Verdana"/>
              </a:rPr>
              <a:t>заявление</a:t>
            </a:r>
            <a:r>
              <a:rPr sz="15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spc="19" dirty="0" smtClean="0">
                <a:solidFill>
                  <a:srgbClr val="001F5F"/>
                </a:solidFill>
                <a:latin typeface="+mn-lt"/>
                <a:cs typeface="Verdana"/>
              </a:rPr>
              <a:t>п</a:t>
            </a:r>
            <a:r>
              <a:rPr lang="ru-RU" sz="1500" spc="19" dirty="0" smtClean="0">
                <a:solidFill>
                  <a:srgbClr val="001F5F"/>
                </a:solidFill>
                <a:latin typeface="+mn-lt"/>
                <a:cs typeface="Verdana"/>
              </a:rPr>
              <a:t>о установленной форме</a:t>
            </a:r>
            <a:endParaRPr lang="ru-RU" sz="1500" spc="19" dirty="0">
              <a:solidFill>
                <a:srgbClr val="001F5F"/>
              </a:solidFill>
              <a:latin typeface="+mn-lt"/>
              <a:cs typeface="Verdana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sz="1500" b="1" spc="-4" dirty="0" err="1" smtClean="0">
                <a:solidFill>
                  <a:srgbClr val="001F5F"/>
                </a:solidFill>
                <a:latin typeface="+mn-lt"/>
                <a:cs typeface="Verdana"/>
              </a:rPr>
              <a:t>свидетельство</a:t>
            </a:r>
            <a:r>
              <a:rPr sz="1500" b="1" spc="38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4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500" b="1" spc="-8" dirty="0">
                <a:solidFill>
                  <a:srgbClr val="001F5F"/>
                </a:solidFill>
                <a:latin typeface="+mn-lt"/>
                <a:cs typeface="Verdana"/>
              </a:rPr>
              <a:t> рождении</a:t>
            </a:r>
            <a:r>
              <a:rPr sz="15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8" dirty="0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500" spc="-8" dirty="0">
                <a:solidFill>
                  <a:srgbClr val="001F5F"/>
                </a:solidFill>
                <a:latin typeface="+mn-lt"/>
                <a:cs typeface="Verdana"/>
              </a:rPr>
              <a:t>;</a:t>
            </a:r>
            <a:endParaRPr sz="1500" dirty="0">
              <a:latin typeface="+mn-lt"/>
              <a:cs typeface="Verdana"/>
            </a:endParaRPr>
          </a:p>
          <a:p>
            <a:pPr marL="328613" marR="567690" indent="-129540">
              <a:buFont typeface="Arial MT"/>
              <a:buChar char="•"/>
              <a:tabLst>
                <a:tab pos="329088" algn="l"/>
              </a:tabLst>
            </a:pPr>
            <a:r>
              <a:rPr sz="1500" b="1" spc="-4" dirty="0">
                <a:solidFill>
                  <a:srgbClr val="001F5F"/>
                </a:solidFill>
                <a:latin typeface="+mn-lt"/>
                <a:cs typeface="Verdana"/>
              </a:rPr>
              <a:t>свидетельство</a:t>
            </a:r>
            <a:r>
              <a:rPr sz="1500" b="1" spc="4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4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500" b="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8" dirty="0">
                <a:solidFill>
                  <a:srgbClr val="001F5F"/>
                </a:solidFill>
                <a:latin typeface="+mn-lt"/>
                <a:cs typeface="Verdana"/>
              </a:rPr>
              <a:t>рождении</a:t>
            </a:r>
            <a:r>
              <a:rPr sz="1500" b="1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4" dirty="0">
                <a:solidFill>
                  <a:srgbClr val="001F5F"/>
                </a:solidFill>
                <a:latin typeface="+mn-lt"/>
                <a:cs typeface="Verdana"/>
              </a:rPr>
              <a:t>полнородных</a:t>
            </a:r>
            <a:r>
              <a:rPr sz="15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5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4" dirty="0">
                <a:solidFill>
                  <a:srgbClr val="001F5F"/>
                </a:solidFill>
                <a:latin typeface="+mn-lt"/>
                <a:cs typeface="Verdana"/>
              </a:rPr>
              <a:t>неполнородных</a:t>
            </a:r>
            <a:r>
              <a:rPr sz="15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4" dirty="0">
                <a:solidFill>
                  <a:srgbClr val="001F5F"/>
                </a:solidFill>
                <a:latin typeface="+mn-lt"/>
                <a:cs typeface="Verdana"/>
              </a:rPr>
              <a:t>брата</a:t>
            </a:r>
            <a:r>
              <a:rPr sz="15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500" b="1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8" dirty="0">
                <a:solidFill>
                  <a:srgbClr val="001F5F"/>
                </a:solidFill>
                <a:latin typeface="+mn-lt"/>
                <a:cs typeface="Verdana"/>
              </a:rPr>
              <a:t>(или)</a:t>
            </a:r>
            <a:r>
              <a:rPr sz="15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4" dirty="0" err="1">
                <a:solidFill>
                  <a:srgbClr val="001F5F"/>
                </a:solidFill>
                <a:latin typeface="+mn-lt"/>
                <a:cs typeface="Verdana"/>
              </a:rPr>
              <a:t>сестры</a:t>
            </a:r>
            <a:r>
              <a:rPr sz="15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endParaRPr lang="ru-RU" sz="1500" b="1" spc="30" dirty="0" smtClean="0">
              <a:solidFill>
                <a:srgbClr val="001F5F"/>
              </a:solidFill>
              <a:latin typeface="+mn-lt"/>
              <a:cs typeface="Verdana"/>
            </a:endParaRPr>
          </a:p>
          <a:p>
            <a:pPr marL="328613" marR="567690" indent="-129540">
              <a:buFont typeface="Arial MT"/>
              <a:buChar char="•"/>
              <a:tabLst>
                <a:tab pos="329088" algn="l"/>
              </a:tabLst>
            </a:pPr>
            <a:r>
              <a:rPr sz="1500" b="1" spc="-4" dirty="0" err="1" smtClean="0">
                <a:solidFill>
                  <a:srgbClr val="001F5F"/>
                </a:solidFill>
                <a:latin typeface="+mn-lt"/>
                <a:cs typeface="Verdana"/>
              </a:rPr>
              <a:t>документ</a:t>
            </a:r>
            <a:r>
              <a:rPr sz="1500" b="1" spc="38" dirty="0" smtClean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4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500" b="1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8" dirty="0">
                <a:solidFill>
                  <a:srgbClr val="001F5F"/>
                </a:solidFill>
                <a:latin typeface="+mn-lt"/>
                <a:cs typeface="Verdana"/>
              </a:rPr>
              <a:t>регистрации</a:t>
            </a:r>
            <a:r>
              <a:rPr sz="1500" b="1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8" dirty="0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500" b="1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4" dirty="0">
                <a:solidFill>
                  <a:srgbClr val="001F5F"/>
                </a:solidFill>
                <a:latin typeface="+mn-lt"/>
                <a:cs typeface="Verdana"/>
              </a:rPr>
              <a:t>по</a:t>
            </a:r>
            <a:r>
              <a:rPr sz="1500" b="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8" dirty="0">
                <a:solidFill>
                  <a:srgbClr val="001F5F"/>
                </a:solidFill>
                <a:latin typeface="+mn-lt"/>
                <a:cs typeface="Verdana"/>
              </a:rPr>
              <a:t>месту</a:t>
            </a:r>
            <a:r>
              <a:rPr sz="15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4" dirty="0">
                <a:solidFill>
                  <a:srgbClr val="001F5F"/>
                </a:solidFill>
                <a:latin typeface="+mn-lt"/>
                <a:cs typeface="Verdana"/>
              </a:rPr>
              <a:t>жительства</a:t>
            </a:r>
            <a:r>
              <a:rPr sz="15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8" dirty="0">
                <a:solidFill>
                  <a:srgbClr val="001F5F"/>
                </a:solidFill>
                <a:latin typeface="+mn-lt"/>
                <a:cs typeface="Verdana"/>
              </a:rPr>
              <a:t>или</a:t>
            </a:r>
            <a:r>
              <a:rPr sz="15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4" dirty="0">
                <a:solidFill>
                  <a:srgbClr val="001F5F"/>
                </a:solidFill>
                <a:latin typeface="+mn-lt"/>
                <a:cs typeface="Verdana"/>
              </a:rPr>
              <a:t>по</a:t>
            </a:r>
            <a:r>
              <a:rPr sz="15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8" dirty="0">
                <a:solidFill>
                  <a:srgbClr val="001F5F"/>
                </a:solidFill>
                <a:latin typeface="+mn-lt"/>
                <a:cs typeface="Verdana"/>
              </a:rPr>
              <a:t>месту</a:t>
            </a:r>
            <a:r>
              <a:rPr sz="1500" b="1" spc="5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8" dirty="0">
                <a:solidFill>
                  <a:srgbClr val="001F5F"/>
                </a:solidFill>
                <a:latin typeface="+mn-lt"/>
                <a:cs typeface="Verdana"/>
              </a:rPr>
              <a:t>пребывания</a:t>
            </a:r>
            <a:r>
              <a:rPr sz="1500" b="1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5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spc="-4" dirty="0">
                <a:solidFill>
                  <a:srgbClr val="001F5F"/>
                </a:solidFill>
                <a:latin typeface="+mn-lt"/>
                <a:cs typeface="Verdana"/>
              </a:rPr>
              <a:t>закрепленной</a:t>
            </a:r>
            <a:r>
              <a:rPr sz="15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spc="-8" dirty="0" err="1">
                <a:solidFill>
                  <a:srgbClr val="001F5F"/>
                </a:solidFill>
                <a:latin typeface="+mn-lt"/>
                <a:cs typeface="Verdana"/>
              </a:rPr>
              <a:t>территории</a:t>
            </a:r>
            <a:r>
              <a:rPr sz="1500" spc="5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endParaRPr lang="ru-RU" sz="1500" spc="56" dirty="0" smtClean="0">
              <a:solidFill>
                <a:srgbClr val="001F5F"/>
              </a:solidFill>
              <a:latin typeface="+mn-lt"/>
              <a:cs typeface="Verdana"/>
            </a:endParaRPr>
          </a:p>
          <a:p>
            <a:pPr marL="328613" marR="567690" indent="-129540">
              <a:buFont typeface="Arial MT"/>
              <a:buChar char="•"/>
              <a:tabLst>
                <a:tab pos="329088" algn="l"/>
              </a:tabLst>
            </a:pPr>
            <a:r>
              <a:rPr sz="1500" b="1" spc="-4" dirty="0" err="1" smtClean="0">
                <a:solidFill>
                  <a:srgbClr val="001F5F"/>
                </a:solidFill>
                <a:latin typeface="+mn-lt"/>
                <a:cs typeface="Verdana"/>
              </a:rPr>
              <a:t>документ</a:t>
            </a:r>
            <a:r>
              <a:rPr sz="1500" b="1" spc="-4" dirty="0">
                <a:solidFill>
                  <a:srgbClr val="001F5F"/>
                </a:solidFill>
                <a:latin typeface="+mn-lt"/>
                <a:cs typeface="Verdana"/>
              </a:rPr>
              <a:t>,</a:t>
            </a:r>
            <a:r>
              <a:rPr sz="15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4" dirty="0">
                <a:solidFill>
                  <a:srgbClr val="001F5F"/>
                </a:solidFill>
                <a:latin typeface="+mn-lt"/>
                <a:cs typeface="Verdana"/>
              </a:rPr>
              <a:t>подтверждающий</a:t>
            </a:r>
            <a:r>
              <a:rPr sz="1500" b="1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8" dirty="0">
                <a:solidFill>
                  <a:srgbClr val="001F5F"/>
                </a:solidFill>
                <a:latin typeface="+mn-lt"/>
                <a:cs typeface="Verdana"/>
              </a:rPr>
              <a:t>право</a:t>
            </a:r>
            <a:r>
              <a:rPr sz="1500" b="1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4" dirty="0">
                <a:solidFill>
                  <a:srgbClr val="001F5F"/>
                </a:solidFill>
                <a:latin typeface="+mn-lt"/>
                <a:cs typeface="Verdana"/>
              </a:rPr>
              <a:t>внеочередного,</a:t>
            </a:r>
            <a:r>
              <a:rPr sz="1500" b="1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8" dirty="0">
                <a:solidFill>
                  <a:srgbClr val="001F5F"/>
                </a:solidFill>
                <a:latin typeface="+mn-lt"/>
                <a:cs typeface="Verdana"/>
              </a:rPr>
              <a:t>первоочередного</a:t>
            </a:r>
            <a:r>
              <a:rPr sz="1500" b="1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8" dirty="0">
                <a:solidFill>
                  <a:srgbClr val="001F5F"/>
                </a:solidFill>
                <a:latin typeface="+mn-lt"/>
                <a:cs typeface="Verdana"/>
              </a:rPr>
              <a:t>или</a:t>
            </a:r>
            <a:r>
              <a:rPr sz="15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8" dirty="0">
                <a:solidFill>
                  <a:srgbClr val="001F5F"/>
                </a:solidFill>
                <a:latin typeface="+mn-lt"/>
                <a:cs typeface="Verdana"/>
              </a:rPr>
              <a:t>преимущественного</a:t>
            </a:r>
            <a:r>
              <a:rPr sz="1500" b="1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8" dirty="0" err="1">
                <a:solidFill>
                  <a:srgbClr val="001F5F"/>
                </a:solidFill>
                <a:latin typeface="+mn-lt"/>
                <a:cs typeface="Verdana"/>
              </a:rPr>
              <a:t>приема</a:t>
            </a:r>
            <a:r>
              <a:rPr sz="15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spc="-8" dirty="0" smtClean="0">
                <a:solidFill>
                  <a:srgbClr val="001F5F"/>
                </a:solidFill>
                <a:latin typeface="+mn-lt"/>
                <a:cs typeface="Verdana"/>
              </a:rPr>
              <a:t>(</a:t>
            </a:r>
            <a:r>
              <a:rPr sz="1500" spc="-8" dirty="0">
                <a:solidFill>
                  <a:srgbClr val="001F5F"/>
                </a:solidFill>
                <a:latin typeface="+mn-lt"/>
                <a:cs typeface="Verdana"/>
              </a:rPr>
              <a:t>справку</a:t>
            </a:r>
            <a:r>
              <a:rPr sz="15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spc="-4" dirty="0">
                <a:solidFill>
                  <a:srgbClr val="001F5F"/>
                </a:solidFill>
                <a:latin typeface="+mn-lt"/>
                <a:cs typeface="Verdana"/>
              </a:rPr>
              <a:t>с</a:t>
            </a:r>
            <a:r>
              <a:rPr sz="15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spc="-8" dirty="0">
                <a:solidFill>
                  <a:srgbClr val="001F5F"/>
                </a:solidFill>
                <a:latin typeface="+mn-lt"/>
                <a:cs typeface="Verdana"/>
              </a:rPr>
              <a:t>места</a:t>
            </a:r>
            <a:r>
              <a:rPr sz="15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spc="-8" dirty="0">
                <a:solidFill>
                  <a:srgbClr val="001F5F"/>
                </a:solidFill>
                <a:latin typeface="+mn-lt"/>
                <a:cs typeface="Verdana"/>
              </a:rPr>
              <a:t>работы</a:t>
            </a:r>
            <a:r>
              <a:rPr sz="15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spc="-8" dirty="0">
                <a:solidFill>
                  <a:srgbClr val="001F5F"/>
                </a:solidFill>
                <a:latin typeface="+mn-lt"/>
                <a:cs typeface="Verdana"/>
              </a:rPr>
              <a:t>родителя(ей)</a:t>
            </a:r>
            <a:r>
              <a:rPr sz="1500" spc="5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dirty="0">
                <a:solidFill>
                  <a:srgbClr val="001F5F"/>
                </a:solidFill>
                <a:latin typeface="+mn-lt"/>
                <a:cs typeface="Verdana"/>
              </a:rPr>
              <a:t>(законного(ых)</a:t>
            </a:r>
            <a:r>
              <a:rPr sz="15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spc="-4" dirty="0">
                <a:solidFill>
                  <a:srgbClr val="001F5F"/>
                </a:solidFill>
                <a:latin typeface="+mn-lt"/>
                <a:cs typeface="Verdana"/>
              </a:rPr>
              <a:t>представителя(ей) </a:t>
            </a:r>
            <a:r>
              <a:rPr sz="1500" spc="-3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spc="-8" dirty="0">
                <a:solidFill>
                  <a:srgbClr val="001F5F"/>
                </a:solidFill>
                <a:latin typeface="+mn-lt"/>
                <a:cs typeface="Verdana"/>
              </a:rPr>
              <a:t>ребенка,</a:t>
            </a:r>
            <a:r>
              <a:rPr sz="15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spc="-8" dirty="0">
                <a:solidFill>
                  <a:srgbClr val="001F5F"/>
                </a:solidFill>
                <a:latin typeface="+mn-lt"/>
                <a:cs typeface="Verdana"/>
              </a:rPr>
              <a:t>справку</a:t>
            </a:r>
            <a:r>
              <a:rPr sz="15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spc="-4" dirty="0">
                <a:solidFill>
                  <a:srgbClr val="001F5F"/>
                </a:solidFill>
                <a:latin typeface="+mn-lt"/>
                <a:cs typeface="Verdana"/>
              </a:rPr>
              <a:t>уполномоченного</a:t>
            </a:r>
            <a:r>
              <a:rPr sz="150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spc="-8" dirty="0">
                <a:solidFill>
                  <a:srgbClr val="001F5F"/>
                </a:solidFill>
                <a:latin typeface="+mn-lt"/>
                <a:cs typeface="Verdana"/>
              </a:rPr>
              <a:t>органа,</a:t>
            </a:r>
            <a:r>
              <a:rPr sz="15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spc="-8" dirty="0">
                <a:solidFill>
                  <a:srgbClr val="001F5F"/>
                </a:solidFill>
                <a:latin typeface="+mn-lt"/>
                <a:cs typeface="Verdana"/>
              </a:rPr>
              <a:t>решение</a:t>
            </a:r>
            <a:r>
              <a:rPr sz="15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spc="-4" dirty="0">
                <a:solidFill>
                  <a:srgbClr val="001F5F"/>
                </a:solidFill>
                <a:latin typeface="+mn-lt"/>
                <a:cs typeface="Verdana"/>
              </a:rPr>
              <a:t>суда</a:t>
            </a:r>
            <a:r>
              <a:rPr sz="15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5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spc="-4" dirty="0">
                <a:solidFill>
                  <a:srgbClr val="001F5F"/>
                </a:solidFill>
                <a:latin typeface="+mn-lt"/>
                <a:cs typeface="Verdana"/>
              </a:rPr>
              <a:t>т.д.);</a:t>
            </a:r>
            <a:endParaRPr sz="1500" dirty="0">
              <a:latin typeface="+mn-lt"/>
              <a:cs typeface="Verdana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sz="1500" b="1" spc="-4" dirty="0">
                <a:solidFill>
                  <a:srgbClr val="001F5F"/>
                </a:solidFill>
                <a:latin typeface="+mn-lt"/>
                <a:cs typeface="Verdana"/>
              </a:rPr>
              <a:t>заключение</a:t>
            </a:r>
            <a:r>
              <a:rPr sz="15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4" dirty="0">
                <a:solidFill>
                  <a:srgbClr val="001F5F"/>
                </a:solidFill>
                <a:latin typeface="+mn-lt"/>
                <a:cs typeface="Verdana"/>
              </a:rPr>
              <a:t>психолого-медико-педагогической</a:t>
            </a:r>
            <a:r>
              <a:rPr sz="1500" b="1" spc="4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4" dirty="0">
                <a:solidFill>
                  <a:srgbClr val="001F5F"/>
                </a:solidFill>
                <a:latin typeface="+mn-lt"/>
                <a:cs typeface="Verdana"/>
              </a:rPr>
              <a:t>комиссии</a:t>
            </a:r>
            <a:r>
              <a:rPr sz="15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spc="-8" dirty="0">
                <a:solidFill>
                  <a:srgbClr val="C00000"/>
                </a:solidFill>
                <a:latin typeface="+mn-lt"/>
                <a:cs typeface="Verdana"/>
              </a:rPr>
              <a:t>(при</a:t>
            </a:r>
            <a:r>
              <a:rPr sz="1500" spc="11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500" spc="-8" dirty="0">
                <a:solidFill>
                  <a:srgbClr val="C00000"/>
                </a:solidFill>
                <a:latin typeface="+mn-lt"/>
                <a:cs typeface="Verdana"/>
              </a:rPr>
              <a:t>наличии)</a:t>
            </a:r>
            <a:r>
              <a:rPr sz="1500" spc="-8" dirty="0">
                <a:solidFill>
                  <a:srgbClr val="001F5F"/>
                </a:solidFill>
                <a:latin typeface="+mn-lt"/>
                <a:cs typeface="Verdana"/>
              </a:rPr>
              <a:t>;</a:t>
            </a:r>
            <a:endParaRPr sz="1500" dirty="0">
              <a:latin typeface="+mn-lt"/>
              <a:cs typeface="Verdana"/>
            </a:endParaRPr>
          </a:p>
          <a:p>
            <a:pPr marL="328613" marR="16669" indent="-129540">
              <a:buFont typeface="Arial MT"/>
              <a:buChar char="•"/>
              <a:tabLst>
                <a:tab pos="329088" algn="l"/>
              </a:tabLst>
            </a:pPr>
            <a:r>
              <a:rPr sz="1500" b="1" spc="-8" dirty="0">
                <a:solidFill>
                  <a:srgbClr val="001F5F"/>
                </a:solidFill>
                <a:latin typeface="+mn-lt"/>
                <a:cs typeface="Verdana"/>
              </a:rPr>
              <a:t>разрешение</a:t>
            </a:r>
            <a:r>
              <a:rPr sz="1500" b="1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4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500" b="1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8" dirty="0">
                <a:solidFill>
                  <a:srgbClr val="001F5F"/>
                </a:solidFill>
                <a:latin typeface="+mn-lt"/>
                <a:cs typeface="Verdana"/>
              </a:rPr>
              <a:t>приеме</a:t>
            </a:r>
            <a:r>
              <a:rPr sz="15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4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5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8" dirty="0">
                <a:solidFill>
                  <a:srgbClr val="001F5F"/>
                </a:solidFill>
                <a:latin typeface="+mn-lt"/>
                <a:cs typeface="Verdana"/>
              </a:rPr>
              <a:t>первый</a:t>
            </a:r>
            <a:r>
              <a:rPr sz="1500" b="1" spc="4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4" dirty="0">
                <a:solidFill>
                  <a:srgbClr val="001F5F"/>
                </a:solidFill>
                <a:latin typeface="+mn-lt"/>
                <a:cs typeface="Verdana"/>
              </a:rPr>
              <a:t>класс</a:t>
            </a:r>
            <a:r>
              <a:rPr sz="1500" b="1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spc="-4" dirty="0">
                <a:solidFill>
                  <a:srgbClr val="001F5F"/>
                </a:solidFill>
                <a:latin typeface="+mn-lt"/>
                <a:cs typeface="Verdana"/>
              </a:rPr>
              <a:t>образовательной</a:t>
            </a:r>
            <a:r>
              <a:rPr sz="15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spc="-8" dirty="0">
                <a:solidFill>
                  <a:srgbClr val="001F5F"/>
                </a:solidFill>
                <a:latin typeface="+mn-lt"/>
                <a:cs typeface="Verdana"/>
              </a:rPr>
              <a:t>организации</a:t>
            </a:r>
            <a:r>
              <a:rPr sz="15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spc="-8" dirty="0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500" spc="6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4" dirty="0">
                <a:solidFill>
                  <a:srgbClr val="001F5F"/>
                </a:solidFill>
                <a:latin typeface="+mn-lt"/>
                <a:cs typeface="Verdana"/>
              </a:rPr>
              <a:t>до</a:t>
            </a:r>
            <a:r>
              <a:rPr sz="15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4" dirty="0">
                <a:solidFill>
                  <a:srgbClr val="001F5F"/>
                </a:solidFill>
                <a:latin typeface="+mn-lt"/>
                <a:cs typeface="Verdana"/>
              </a:rPr>
              <a:t>достижения</a:t>
            </a:r>
            <a:r>
              <a:rPr sz="1500" b="1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8" dirty="0">
                <a:solidFill>
                  <a:srgbClr val="001F5F"/>
                </a:solidFill>
                <a:latin typeface="+mn-lt"/>
                <a:cs typeface="Verdana"/>
              </a:rPr>
              <a:t>им</a:t>
            </a:r>
            <a:r>
              <a:rPr sz="15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4" dirty="0">
                <a:solidFill>
                  <a:srgbClr val="001F5F"/>
                </a:solidFill>
                <a:latin typeface="+mn-lt"/>
                <a:cs typeface="Verdana"/>
              </a:rPr>
              <a:t>возраста</a:t>
            </a:r>
            <a:r>
              <a:rPr sz="15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4" dirty="0">
                <a:solidFill>
                  <a:srgbClr val="C00000"/>
                </a:solidFill>
                <a:latin typeface="+mn-lt"/>
                <a:cs typeface="Verdana"/>
              </a:rPr>
              <a:t>шести</a:t>
            </a:r>
            <a:r>
              <a:rPr sz="1500" b="1" spc="15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500" b="1" spc="-4" dirty="0">
                <a:solidFill>
                  <a:srgbClr val="C00000"/>
                </a:solidFill>
                <a:latin typeface="+mn-lt"/>
                <a:cs typeface="Verdana"/>
              </a:rPr>
              <a:t>лет</a:t>
            </a:r>
            <a:r>
              <a:rPr sz="1500" b="1" spc="26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500" b="1" spc="-4" dirty="0">
                <a:solidFill>
                  <a:srgbClr val="C00000"/>
                </a:solidFill>
                <a:latin typeface="+mn-lt"/>
                <a:cs typeface="Verdana"/>
              </a:rPr>
              <a:t>и</a:t>
            </a:r>
            <a:r>
              <a:rPr sz="1500" b="1" spc="19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500" b="1" spc="-4" dirty="0">
                <a:solidFill>
                  <a:srgbClr val="C00000"/>
                </a:solidFill>
                <a:latin typeface="+mn-lt"/>
                <a:cs typeface="Verdana"/>
              </a:rPr>
              <a:t>шести </a:t>
            </a:r>
            <a:r>
              <a:rPr sz="1500" b="1" spc="-334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500" b="1" spc="-4" dirty="0">
                <a:solidFill>
                  <a:srgbClr val="001F5F"/>
                </a:solidFill>
                <a:latin typeface="+mn-lt"/>
                <a:cs typeface="Verdana"/>
              </a:rPr>
              <a:t>месяцев</a:t>
            </a:r>
            <a:r>
              <a:rPr sz="15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500" b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или</a:t>
            </a:r>
            <a:r>
              <a:rPr sz="1500" b="1" spc="23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500" b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после</a:t>
            </a:r>
            <a:r>
              <a:rPr sz="1500" b="1" spc="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500" b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достижения</a:t>
            </a:r>
            <a:r>
              <a:rPr sz="1500" b="1" spc="3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500" b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им</a:t>
            </a:r>
            <a:r>
              <a:rPr sz="1500" b="1" spc="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500" b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возраста</a:t>
            </a:r>
            <a:r>
              <a:rPr sz="1500" b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500" b="1" spc="-4" dirty="0">
                <a:solidFill>
                  <a:srgbClr val="C00000"/>
                </a:solidFill>
                <a:latin typeface="+mn-lt"/>
                <a:cs typeface="Verdana"/>
              </a:rPr>
              <a:t>восьми</a:t>
            </a:r>
            <a:r>
              <a:rPr sz="1500" b="1" spc="15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500" b="1" spc="-4" dirty="0" err="1">
                <a:solidFill>
                  <a:srgbClr val="C00000"/>
                </a:solidFill>
                <a:latin typeface="+mn-lt"/>
                <a:cs typeface="Verdana"/>
              </a:rPr>
              <a:t>лет</a:t>
            </a:r>
            <a:r>
              <a:rPr sz="1500" b="1" spc="19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500" i="1" spc="-8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(</a:t>
            </a:r>
            <a:r>
              <a:rPr sz="15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при</a:t>
            </a:r>
            <a:r>
              <a:rPr sz="15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5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зачислении</a:t>
            </a:r>
            <a:r>
              <a:rPr sz="1500" i="1" spc="3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5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ребенка</a:t>
            </a:r>
            <a:r>
              <a:rPr sz="1500" i="1" spc="30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5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на</a:t>
            </a:r>
            <a:r>
              <a:rPr sz="1500" i="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500" i="1" spc="-8" dirty="0" err="1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обучение</a:t>
            </a:r>
            <a:r>
              <a:rPr sz="1500" i="1" spc="30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500" i="1" spc="-4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</a:t>
            </a:r>
            <a:r>
              <a:rPr lang="ru-RU" sz="1500" i="1" spc="-4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500" i="1" spc="-8" dirty="0" err="1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первый</a:t>
            </a:r>
            <a:r>
              <a:rPr sz="1500" i="1" spc="23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5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класс</a:t>
            </a:r>
            <a:r>
              <a:rPr sz="1500" i="1" spc="379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5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</a:t>
            </a:r>
            <a:r>
              <a:rPr sz="15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5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достижения</a:t>
            </a:r>
            <a:r>
              <a:rPr sz="1500" i="1" spc="26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5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им</a:t>
            </a:r>
            <a:r>
              <a:rPr sz="15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5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возраста</a:t>
            </a:r>
            <a:r>
              <a:rPr sz="15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5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шести</a:t>
            </a:r>
            <a:r>
              <a:rPr sz="15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5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лет</a:t>
            </a:r>
            <a:r>
              <a:rPr sz="1500" i="1" spc="19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5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</a:t>
            </a:r>
            <a:r>
              <a:rPr sz="15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5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шести</a:t>
            </a:r>
            <a:r>
              <a:rPr sz="15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5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месяцев</a:t>
            </a:r>
            <a:r>
              <a:rPr sz="15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5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или</a:t>
            </a:r>
            <a:r>
              <a:rPr sz="1500" i="1" spc="23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5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после</a:t>
            </a:r>
            <a:r>
              <a:rPr sz="1500" i="1" spc="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5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достижения</a:t>
            </a:r>
            <a:r>
              <a:rPr sz="1500" i="1" spc="30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5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им</a:t>
            </a:r>
            <a:r>
              <a:rPr sz="15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5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возраста</a:t>
            </a:r>
            <a:r>
              <a:rPr sz="15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5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восьми</a:t>
            </a:r>
            <a:r>
              <a:rPr sz="15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500" i="1" spc="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лет)</a:t>
            </a:r>
            <a:endParaRPr sz="1500" i="1" dirty="0">
              <a:solidFill>
                <a:schemeClr val="tx2">
                  <a:lumMod val="50000"/>
                </a:schemeClr>
              </a:solidFill>
              <a:latin typeface="+mn-lt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325469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65174" y="1466621"/>
            <a:ext cx="8055299" cy="267765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Дети с ОВЗ принимаются на обучение  по адаптированным образовательным программам только с </a:t>
            </a:r>
            <a:r>
              <a:rPr lang="ru-RU" sz="28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согласия родителей </a:t>
            </a:r>
            <a:r>
              <a:rPr lang="ru-RU" sz="28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(законных представителей) и </a:t>
            </a:r>
            <a:r>
              <a:rPr lang="ru-RU" sz="28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на основании рекомендаций ПМПК </a:t>
            </a:r>
            <a:r>
              <a:rPr lang="ru-RU" sz="28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(в заключении определяется вид АООП)</a:t>
            </a:r>
            <a:endParaRPr lang="ru-RU" sz="2800" b="1" dirty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5174" y="312738"/>
            <a:ext cx="76952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Прием на обучение детей с ОВЗ 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8269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2775" y="209301"/>
            <a:ext cx="791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Сроки принятия </a:t>
            </a:r>
            <a:r>
              <a:rPr lang="ru-RU" sz="24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решения о зачислении ребенка </a:t>
            </a:r>
            <a:endParaRPr lang="ru-RU" sz="24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2776" y="1003836"/>
            <a:ext cx="842372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этап</a:t>
            </a:r>
            <a:r>
              <a:rPr lang="ru-RU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+mn-lt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Зачисление оформляется приказом </a:t>
            </a:r>
            <a:r>
              <a:rPr lang="ru-RU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гимназии в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течение 3 рабочих дней после завершения приема документов (</a:t>
            </a:r>
            <a:r>
              <a:rPr lang="ru-RU" b="1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с 1 </a:t>
            </a:r>
            <a:r>
              <a:rPr lang="ru-RU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по 5 </a:t>
            </a:r>
            <a:r>
              <a:rPr lang="ru-RU" b="1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июля 2024 года</a:t>
            </a:r>
            <a:r>
              <a:rPr lang="ru-RU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). </a:t>
            </a:r>
            <a:endParaRPr lang="ru-RU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pPr lvl="0"/>
            <a:r>
              <a:rPr lang="ru-RU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2 этап </a:t>
            </a:r>
            <a:r>
              <a:rPr lang="ru-RU" dirty="0">
                <a:latin typeface="+mn-lt"/>
                <a:cs typeface="Times New Roman" panose="02020603050405020304" pitchFamily="18" charset="0"/>
              </a:rPr>
              <a:t>- 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Зачисление оформляется приказом </a:t>
            </a:r>
            <a:r>
              <a:rPr lang="ru-RU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гимназии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в течение 5 рабочих дней после подачи заявления и пакета документов.</a:t>
            </a:r>
          </a:p>
          <a:p>
            <a:r>
              <a:rPr lang="ru-RU" b="1" dirty="0">
                <a:latin typeface="+mn-lt"/>
                <a:cs typeface="Times New Roman" panose="02020603050405020304" pitchFamily="18" charset="0"/>
              </a:rPr>
              <a:t> </a:t>
            </a:r>
            <a:endParaRPr lang="ru-RU" dirty="0">
              <a:latin typeface="+mn-lt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!</a:t>
            </a:r>
            <a:r>
              <a:rPr lang="ru-RU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Приказы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о зачислении в первый класс размещаются </a:t>
            </a: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на информационном стенде </a:t>
            </a: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гимназии </a:t>
            </a:r>
            <a:r>
              <a:rPr lang="ru-RU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день их издания</a:t>
            </a:r>
            <a:r>
              <a:rPr lang="ru-RU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. </a:t>
            </a:r>
            <a:r>
              <a:rPr lang="ru-RU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На сайте не размещаются!</a:t>
            </a:r>
            <a:endParaRPr lang="ru-RU" dirty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  <a:p>
            <a:pPr algn="just"/>
            <a:endParaRPr lang="ru-RU" b="1" dirty="0" smtClean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! </a:t>
            </a:r>
            <a:r>
              <a:rPr lang="ru-RU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Посещение детьми занятий по подготовке к школе не является преимущественным правом при зачислении в </a:t>
            </a:r>
            <a:r>
              <a:rPr lang="ru-RU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гимназию.</a:t>
            </a:r>
            <a:endParaRPr lang="ru-RU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rgbClr val="FF3300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! </a:t>
            </a: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Отказ в приеме – только при отсутствии свободных </a:t>
            </a: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мест.</a:t>
            </a:r>
            <a:endParaRPr lang="ru-RU" b="1" dirty="0">
              <a:solidFill>
                <a:srgbClr val="00206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0220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31840" y="263659"/>
            <a:ext cx="3974952" cy="217367"/>
          </a:xfrm>
          <a:prstGeom prst="rect">
            <a:avLst/>
          </a:prstGeom>
        </p:spPr>
        <p:txBody>
          <a:bodyPr vert="horz" wrap="square" lIns="0" tIns="952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 algn="l">
              <a:spcBef>
                <a:spcPts val="75"/>
              </a:spcBef>
            </a:pPr>
            <a:r>
              <a:rPr lang="ru-RU" sz="1350" spc="-4" dirty="0" smtClean="0">
                <a:solidFill>
                  <a:srgbClr val="001F5F"/>
                </a:solidFill>
              </a:rPr>
              <a:t>СПОСОБЫ </a:t>
            </a:r>
            <a:r>
              <a:rPr sz="1350" spc="-4" dirty="0" smtClean="0">
                <a:solidFill>
                  <a:srgbClr val="001F5F"/>
                </a:solidFill>
              </a:rPr>
              <a:t>ПРИЕМ</a:t>
            </a:r>
            <a:r>
              <a:rPr lang="ru-RU" sz="1350" spc="-4" dirty="0" smtClean="0">
                <a:solidFill>
                  <a:srgbClr val="001F5F"/>
                </a:solidFill>
              </a:rPr>
              <a:t>А</a:t>
            </a:r>
            <a:r>
              <a:rPr sz="1350" spc="-11" dirty="0" smtClean="0">
                <a:solidFill>
                  <a:srgbClr val="001F5F"/>
                </a:solidFill>
              </a:rPr>
              <a:t> </a:t>
            </a:r>
            <a:r>
              <a:rPr sz="1350" dirty="0">
                <a:solidFill>
                  <a:srgbClr val="001F5F"/>
                </a:solidFill>
              </a:rPr>
              <a:t>В </a:t>
            </a:r>
            <a:r>
              <a:rPr sz="1350" spc="-4" dirty="0">
                <a:solidFill>
                  <a:srgbClr val="001F5F"/>
                </a:solidFill>
              </a:rPr>
              <a:t>ПЕРВЫЕ</a:t>
            </a:r>
            <a:r>
              <a:rPr sz="1350" spc="4" dirty="0">
                <a:solidFill>
                  <a:srgbClr val="001F5F"/>
                </a:solidFill>
              </a:rPr>
              <a:t> </a:t>
            </a:r>
            <a:r>
              <a:rPr sz="1350" spc="-4" dirty="0">
                <a:solidFill>
                  <a:srgbClr val="001F5F"/>
                </a:solidFill>
              </a:rPr>
              <a:t>КЛАССЫ</a:t>
            </a:r>
            <a:r>
              <a:rPr sz="1350" spc="-15" dirty="0">
                <a:solidFill>
                  <a:srgbClr val="001F5F"/>
                </a:solidFill>
              </a:rPr>
              <a:t> </a:t>
            </a:r>
            <a:endParaRPr sz="1350" dirty="0"/>
          </a:p>
        </p:txBody>
      </p:sp>
      <p:sp>
        <p:nvSpPr>
          <p:cNvPr id="3" name="object 3"/>
          <p:cNvSpPr/>
          <p:nvPr/>
        </p:nvSpPr>
        <p:spPr>
          <a:xfrm>
            <a:off x="5545264" y="1997297"/>
            <a:ext cx="1906429" cy="645795"/>
          </a:xfrm>
          <a:custGeom>
            <a:avLst/>
            <a:gdLst/>
            <a:ahLst/>
            <a:cxnLst/>
            <a:rect l="l" t="t" r="r" b="b"/>
            <a:pathLst>
              <a:path w="2541904" h="861060">
                <a:moveTo>
                  <a:pt x="2398395" y="0"/>
                </a:moveTo>
                <a:lnTo>
                  <a:pt x="143383" y="0"/>
                </a:lnTo>
                <a:lnTo>
                  <a:pt x="98039" y="7304"/>
                </a:lnTo>
                <a:lnTo>
                  <a:pt x="58677" y="27647"/>
                </a:lnTo>
                <a:lnTo>
                  <a:pt x="27647" y="58677"/>
                </a:lnTo>
                <a:lnTo>
                  <a:pt x="7304" y="98039"/>
                </a:lnTo>
                <a:lnTo>
                  <a:pt x="0" y="143383"/>
                </a:lnTo>
                <a:lnTo>
                  <a:pt x="0" y="717423"/>
                </a:lnTo>
                <a:lnTo>
                  <a:pt x="7304" y="762779"/>
                </a:lnTo>
                <a:lnTo>
                  <a:pt x="27647" y="802173"/>
                </a:lnTo>
                <a:lnTo>
                  <a:pt x="58677" y="833240"/>
                </a:lnTo>
                <a:lnTo>
                  <a:pt x="98039" y="853615"/>
                </a:lnTo>
                <a:lnTo>
                  <a:pt x="143383" y="860933"/>
                </a:lnTo>
                <a:lnTo>
                  <a:pt x="2398395" y="860933"/>
                </a:lnTo>
                <a:lnTo>
                  <a:pt x="2443751" y="853615"/>
                </a:lnTo>
                <a:lnTo>
                  <a:pt x="2483145" y="833240"/>
                </a:lnTo>
                <a:lnTo>
                  <a:pt x="2514212" y="802173"/>
                </a:lnTo>
                <a:lnTo>
                  <a:pt x="2534587" y="762779"/>
                </a:lnTo>
                <a:lnTo>
                  <a:pt x="2541905" y="717423"/>
                </a:lnTo>
                <a:lnTo>
                  <a:pt x="2541905" y="143383"/>
                </a:lnTo>
                <a:lnTo>
                  <a:pt x="2534587" y="98039"/>
                </a:lnTo>
                <a:lnTo>
                  <a:pt x="2514212" y="58677"/>
                </a:lnTo>
                <a:lnTo>
                  <a:pt x="2483145" y="27647"/>
                </a:lnTo>
                <a:lnTo>
                  <a:pt x="2443751" y="7304"/>
                </a:lnTo>
                <a:lnTo>
                  <a:pt x="2398395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726741" y="2135617"/>
            <a:ext cx="1522095" cy="318100"/>
          </a:xfrm>
          <a:prstGeom prst="rect">
            <a:avLst/>
          </a:prstGeom>
        </p:spPr>
        <p:txBody>
          <a:bodyPr vert="horz" wrap="square" lIns="0" tIns="23813" rIns="0" bIns="0" rtlCol="0">
            <a:spAutoFit/>
          </a:bodyPr>
          <a:lstStyle/>
          <a:p>
            <a:pPr marL="9525" marR="3810" algn="ctr">
              <a:lnSpc>
                <a:spcPct val="91100"/>
              </a:lnSpc>
              <a:spcBef>
                <a:spcPts val="188"/>
              </a:spcBef>
            </a:pPr>
            <a:r>
              <a:rPr lang="ru-RU" sz="1050" dirty="0">
                <a:solidFill>
                  <a:schemeClr val="bg1"/>
                </a:solidFill>
              </a:rPr>
              <a:t>электронной форме </a:t>
            </a:r>
            <a:r>
              <a:rPr lang="ru-RU" sz="1050" dirty="0" smtClean="0">
                <a:solidFill>
                  <a:schemeClr val="bg1"/>
                </a:solidFill>
              </a:rPr>
              <a:t>посредством ЕПГУ</a:t>
            </a:r>
            <a:endParaRPr sz="105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767609" y="2643092"/>
            <a:ext cx="1896428" cy="902970"/>
            <a:chOff x="9036177" y="3521646"/>
            <a:chExt cx="2528570" cy="1203960"/>
          </a:xfrm>
        </p:grpSpPr>
        <p:sp>
          <p:nvSpPr>
            <p:cNvPr id="6" name="object 6"/>
            <p:cNvSpPr/>
            <p:nvPr/>
          </p:nvSpPr>
          <p:spPr>
            <a:xfrm>
              <a:off x="9262110" y="3526409"/>
              <a:ext cx="441959" cy="321310"/>
            </a:xfrm>
            <a:custGeom>
              <a:avLst/>
              <a:gdLst/>
              <a:ahLst/>
              <a:cxnLst/>
              <a:rect l="l" t="t" r="r" b="b"/>
              <a:pathLst>
                <a:path w="441959" h="321310">
                  <a:moveTo>
                    <a:pt x="0" y="0"/>
                  </a:moveTo>
                  <a:lnTo>
                    <a:pt x="44217" y="23215"/>
                  </a:lnTo>
                  <a:lnTo>
                    <a:pt x="87697" y="47684"/>
                  </a:lnTo>
                  <a:lnTo>
                    <a:pt x="130417" y="73385"/>
                  </a:lnTo>
                  <a:lnTo>
                    <a:pt x="172352" y="100300"/>
                  </a:lnTo>
                  <a:lnTo>
                    <a:pt x="213476" y="128410"/>
                  </a:lnTo>
                  <a:lnTo>
                    <a:pt x="253766" y="157694"/>
                  </a:lnTo>
                  <a:lnTo>
                    <a:pt x="293197" y="188134"/>
                  </a:lnTo>
                  <a:lnTo>
                    <a:pt x="331743" y="219709"/>
                  </a:lnTo>
                  <a:lnTo>
                    <a:pt x="369381" y="252401"/>
                  </a:lnTo>
                  <a:lnTo>
                    <a:pt x="406086" y="286189"/>
                  </a:lnTo>
                  <a:lnTo>
                    <a:pt x="441833" y="321055"/>
                  </a:lnTo>
                </a:path>
              </a:pathLst>
            </a:custGeom>
            <a:ln w="9525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048877" y="3851529"/>
              <a:ext cx="2503170" cy="861060"/>
            </a:xfrm>
            <a:custGeom>
              <a:avLst/>
              <a:gdLst/>
              <a:ahLst/>
              <a:cxnLst/>
              <a:rect l="l" t="t" r="r" b="b"/>
              <a:pathLst>
                <a:path w="2503170" h="861060">
                  <a:moveTo>
                    <a:pt x="2359405" y="0"/>
                  </a:moveTo>
                  <a:lnTo>
                    <a:pt x="143509" y="0"/>
                  </a:lnTo>
                  <a:lnTo>
                    <a:pt x="98153" y="7304"/>
                  </a:lnTo>
                  <a:lnTo>
                    <a:pt x="58759" y="27647"/>
                  </a:lnTo>
                  <a:lnTo>
                    <a:pt x="27692" y="58677"/>
                  </a:lnTo>
                  <a:lnTo>
                    <a:pt x="7317" y="98039"/>
                  </a:lnTo>
                  <a:lnTo>
                    <a:pt x="0" y="143383"/>
                  </a:lnTo>
                  <a:lnTo>
                    <a:pt x="0" y="717423"/>
                  </a:lnTo>
                  <a:lnTo>
                    <a:pt x="7317" y="762779"/>
                  </a:lnTo>
                  <a:lnTo>
                    <a:pt x="27692" y="802173"/>
                  </a:lnTo>
                  <a:lnTo>
                    <a:pt x="58759" y="833240"/>
                  </a:lnTo>
                  <a:lnTo>
                    <a:pt x="98153" y="853615"/>
                  </a:lnTo>
                  <a:lnTo>
                    <a:pt x="143509" y="860933"/>
                  </a:lnTo>
                  <a:lnTo>
                    <a:pt x="2359405" y="860933"/>
                  </a:lnTo>
                  <a:lnTo>
                    <a:pt x="2404762" y="853615"/>
                  </a:lnTo>
                  <a:lnTo>
                    <a:pt x="2444156" y="833240"/>
                  </a:lnTo>
                  <a:lnTo>
                    <a:pt x="2475223" y="802173"/>
                  </a:lnTo>
                  <a:lnTo>
                    <a:pt x="2495598" y="762779"/>
                  </a:lnTo>
                  <a:lnTo>
                    <a:pt x="2502916" y="717423"/>
                  </a:lnTo>
                  <a:lnTo>
                    <a:pt x="2502916" y="143383"/>
                  </a:lnTo>
                  <a:lnTo>
                    <a:pt x="2495598" y="98039"/>
                  </a:lnTo>
                  <a:lnTo>
                    <a:pt x="2475223" y="58677"/>
                  </a:lnTo>
                  <a:lnTo>
                    <a:pt x="2444156" y="27647"/>
                  </a:lnTo>
                  <a:lnTo>
                    <a:pt x="2404762" y="7304"/>
                  </a:lnTo>
                  <a:lnTo>
                    <a:pt x="2359405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048877" y="3851529"/>
              <a:ext cx="2503170" cy="861060"/>
            </a:xfrm>
            <a:custGeom>
              <a:avLst/>
              <a:gdLst/>
              <a:ahLst/>
              <a:cxnLst/>
              <a:rect l="l" t="t" r="r" b="b"/>
              <a:pathLst>
                <a:path w="2503170" h="861060">
                  <a:moveTo>
                    <a:pt x="0" y="143383"/>
                  </a:moveTo>
                  <a:lnTo>
                    <a:pt x="7317" y="98039"/>
                  </a:lnTo>
                  <a:lnTo>
                    <a:pt x="27692" y="58677"/>
                  </a:lnTo>
                  <a:lnTo>
                    <a:pt x="58759" y="27647"/>
                  </a:lnTo>
                  <a:lnTo>
                    <a:pt x="98153" y="7304"/>
                  </a:lnTo>
                  <a:lnTo>
                    <a:pt x="143509" y="0"/>
                  </a:lnTo>
                  <a:lnTo>
                    <a:pt x="2359405" y="0"/>
                  </a:lnTo>
                  <a:lnTo>
                    <a:pt x="2404762" y="7304"/>
                  </a:lnTo>
                  <a:lnTo>
                    <a:pt x="2444156" y="27647"/>
                  </a:lnTo>
                  <a:lnTo>
                    <a:pt x="2475223" y="58677"/>
                  </a:lnTo>
                  <a:lnTo>
                    <a:pt x="2495598" y="98039"/>
                  </a:lnTo>
                  <a:lnTo>
                    <a:pt x="2502916" y="143383"/>
                  </a:lnTo>
                  <a:lnTo>
                    <a:pt x="2502916" y="717423"/>
                  </a:lnTo>
                  <a:lnTo>
                    <a:pt x="2495598" y="762779"/>
                  </a:lnTo>
                  <a:lnTo>
                    <a:pt x="2475223" y="802173"/>
                  </a:lnTo>
                  <a:lnTo>
                    <a:pt x="2444156" y="833240"/>
                  </a:lnTo>
                  <a:lnTo>
                    <a:pt x="2404762" y="853615"/>
                  </a:lnTo>
                  <a:lnTo>
                    <a:pt x="2359405" y="860933"/>
                  </a:lnTo>
                  <a:lnTo>
                    <a:pt x="143509" y="860933"/>
                  </a:lnTo>
                  <a:lnTo>
                    <a:pt x="98153" y="853615"/>
                  </a:lnTo>
                  <a:lnTo>
                    <a:pt x="58759" y="833240"/>
                  </a:lnTo>
                  <a:lnTo>
                    <a:pt x="27692" y="802173"/>
                  </a:lnTo>
                  <a:lnTo>
                    <a:pt x="7317" y="762779"/>
                  </a:lnTo>
                  <a:lnTo>
                    <a:pt x="0" y="717423"/>
                  </a:lnTo>
                  <a:lnTo>
                    <a:pt x="0" y="143383"/>
                  </a:lnTo>
                  <a:close/>
                </a:path>
              </a:pathLst>
            </a:custGeom>
            <a:solidFill>
              <a:srgbClr val="006600"/>
            </a:solidFill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106792" y="2967799"/>
            <a:ext cx="1239203" cy="45845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lnSpc>
                <a:spcPts val="1208"/>
              </a:lnSpc>
              <a:spcBef>
                <a:spcPts val="75"/>
              </a:spcBef>
            </a:pP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лично</a:t>
            </a:r>
            <a:r>
              <a:rPr sz="1050" spc="-53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endParaRPr sz="1050" dirty="0">
              <a:latin typeface="Verdana"/>
              <a:cs typeface="Verdana"/>
            </a:endParaRPr>
          </a:p>
          <a:p>
            <a:pPr marL="9525" marR="3810" algn="ctr">
              <a:lnSpc>
                <a:spcPts val="1140"/>
              </a:lnSpc>
              <a:spcBef>
                <a:spcPts val="86"/>
              </a:spcBef>
            </a:pP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обра</a:t>
            </a:r>
            <a:r>
              <a:rPr sz="1050" spc="-4" dirty="0">
                <a:solidFill>
                  <a:srgbClr val="FFFFFF"/>
                </a:solidFill>
                <a:latin typeface="Verdana"/>
                <a:cs typeface="Verdana"/>
              </a:rPr>
              <a:t>з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ователь</a:t>
            </a:r>
            <a:r>
              <a:rPr sz="1050" spc="-8" dirty="0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ую  организацию</a:t>
            </a:r>
            <a:endParaRPr sz="1050" dirty="0">
              <a:latin typeface="Verdana"/>
              <a:cs typeface="Verdan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383607" y="3594951"/>
            <a:ext cx="3609422" cy="1268729"/>
            <a:chOff x="8770873" y="4715700"/>
            <a:chExt cx="2663825" cy="1691639"/>
          </a:xfrm>
          <a:solidFill>
            <a:srgbClr val="002060"/>
          </a:solidFill>
        </p:grpSpPr>
        <p:sp>
          <p:nvSpPr>
            <p:cNvPr id="11" name="object 11"/>
            <p:cNvSpPr/>
            <p:nvPr/>
          </p:nvSpPr>
          <p:spPr>
            <a:xfrm>
              <a:off x="10361802" y="4720463"/>
              <a:ext cx="59690" cy="805180"/>
            </a:xfrm>
            <a:custGeom>
              <a:avLst/>
              <a:gdLst/>
              <a:ahLst/>
              <a:cxnLst/>
              <a:rect l="l" t="t" r="r" b="b"/>
              <a:pathLst>
                <a:path w="59690" h="805179">
                  <a:moveTo>
                    <a:pt x="21463" y="0"/>
                  </a:moveTo>
                  <a:lnTo>
                    <a:pt x="31333" y="50020"/>
                  </a:lnTo>
                  <a:lnTo>
                    <a:pt x="39704" y="100235"/>
                  </a:lnTo>
                  <a:lnTo>
                    <a:pt x="46577" y="150613"/>
                  </a:lnTo>
                  <a:lnTo>
                    <a:pt x="51952" y="201120"/>
                  </a:lnTo>
                  <a:lnTo>
                    <a:pt x="55831" y="251722"/>
                  </a:lnTo>
                  <a:lnTo>
                    <a:pt x="58215" y="302386"/>
                  </a:lnTo>
                  <a:lnTo>
                    <a:pt x="59104" y="353077"/>
                  </a:lnTo>
                  <a:lnTo>
                    <a:pt x="58499" y="403764"/>
                  </a:lnTo>
                  <a:lnTo>
                    <a:pt x="56401" y="454412"/>
                  </a:lnTo>
                  <a:lnTo>
                    <a:pt x="52812" y="504988"/>
                  </a:lnTo>
                  <a:lnTo>
                    <a:pt x="47732" y="555458"/>
                  </a:lnTo>
                  <a:lnTo>
                    <a:pt x="41161" y="605790"/>
                  </a:lnTo>
                  <a:lnTo>
                    <a:pt x="33102" y="655948"/>
                  </a:lnTo>
                  <a:lnTo>
                    <a:pt x="23555" y="705900"/>
                  </a:lnTo>
                  <a:lnTo>
                    <a:pt x="12520" y="755613"/>
                  </a:lnTo>
                  <a:lnTo>
                    <a:pt x="0" y="805053"/>
                  </a:lnTo>
                </a:path>
              </a:pathLst>
            </a:custGeom>
            <a:grpFill/>
            <a:ln w="9525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83573" y="5533390"/>
              <a:ext cx="2638425" cy="861060"/>
            </a:xfrm>
            <a:custGeom>
              <a:avLst/>
              <a:gdLst/>
              <a:ahLst/>
              <a:cxnLst/>
              <a:rect l="l" t="t" r="r" b="b"/>
              <a:pathLst>
                <a:path w="2638425" h="861060">
                  <a:moveTo>
                    <a:pt x="2494660" y="0"/>
                  </a:moveTo>
                  <a:lnTo>
                    <a:pt x="143509" y="0"/>
                  </a:lnTo>
                  <a:lnTo>
                    <a:pt x="98153" y="7314"/>
                  </a:lnTo>
                  <a:lnTo>
                    <a:pt x="58759" y="27683"/>
                  </a:lnTo>
                  <a:lnTo>
                    <a:pt x="27692" y="58742"/>
                  </a:lnTo>
                  <a:lnTo>
                    <a:pt x="7317" y="98130"/>
                  </a:lnTo>
                  <a:lnTo>
                    <a:pt x="0" y="143484"/>
                  </a:lnTo>
                  <a:lnTo>
                    <a:pt x="0" y="717435"/>
                  </a:lnTo>
                  <a:lnTo>
                    <a:pt x="7317" y="762789"/>
                  </a:lnTo>
                  <a:lnTo>
                    <a:pt x="27692" y="802177"/>
                  </a:lnTo>
                  <a:lnTo>
                    <a:pt x="58759" y="833237"/>
                  </a:lnTo>
                  <a:lnTo>
                    <a:pt x="98153" y="853605"/>
                  </a:lnTo>
                  <a:lnTo>
                    <a:pt x="143509" y="860920"/>
                  </a:lnTo>
                  <a:lnTo>
                    <a:pt x="2494660" y="860920"/>
                  </a:lnTo>
                  <a:lnTo>
                    <a:pt x="2540017" y="853605"/>
                  </a:lnTo>
                  <a:lnTo>
                    <a:pt x="2579411" y="833237"/>
                  </a:lnTo>
                  <a:lnTo>
                    <a:pt x="2610478" y="802177"/>
                  </a:lnTo>
                  <a:lnTo>
                    <a:pt x="2630853" y="762789"/>
                  </a:lnTo>
                  <a:lnTo>
                    <a:pt x="2638171" y="717435"/>
                  </a:lnTo>
                  <a:lnTo>
                    <a:pt x="2638171" y="143484"/>
                  </a:lnTo>
                  <a:lnTo>
                    <a:pt x="2630853" y="98130"/>
                  </a:lnTo>
                  <a:lnTo>
                    <a:pt x="2610478" y="58742"/>
                  </a:lnTo>
                  <a:lnTo>
                    <a:pt x="2579411" y="27683"/>
                  </a:lnTo>
                  <a:lnTo>
                    <a:pt x="2540017" y="7314"/>
                  </a:lnTo>
                  <a:lnTo>
                    <a:pt x="249466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783573" y="5533390"/>
              <a:ext cx="2638425" cy="861060"/>
            </a:xfrm>
            <a:custGeom>
              <a:avLst/>
              <a:gdLst/>
              <a:ahLst/>
              <a:cxnLst/>
              <a:rect l="l" t="t" r="r" b="b"/>
              <a:pathLst>
                <a:path w="2638425" h="861060">
                  <a:moveTo>
                    <a:pt x="0" y="143484"/>
                  </a:moveTo>
                  <a:lnTo>
                    <a:pt x="7317" y="98130"/>
                  </a:lnTo>
                  <a:lnTo>
                    <a:pt x="27692" y="58742"/>
                  </a:lnTo>
                  <a:lnTo>
                    <a:pt x="58759" y="27683"/>
                  </a:lnTo>
                  <a:lnTo>
                    <a:pt x="98153" y="7314"/>
                  </a:lnTo>
                  <a:lnTo>
                    <a:pt x="143509" y="0"/>
                  </a:lnTo>
                  <a:lnTo>
                    <a:pt x="2494660" y="0"/>
                  </a:lnTo>
                  <a:lnTo>
                    <a:pt x="2540017" y="7314"/>
                  </a:lnTo>
                  <a:lnTo>
                    <a:pt x="2579411" y="27683"/>
                  </a:lnTo>
                  <a:lnTo>
                    <a:pt x="2610478" y="58742"/>
                  </a:lnTo>
                  <a:lnTo>
                    <a:pt x="2630853" y="98130"/>
                  </a:lnTo>
                  <a:lnTo>
                    <a:pt x="2638171" y="143484"/>
                  </a:lnTo>
                  <a:lnTo>
                    <a:pt x="2638171" y="717435"/>
                  </a:lnTo>
                  <a:lnTo>
                    <a:pt x="2630853" y="762789"/>
                  </a:lnTo>
                  <a:lnTo>
                    <a:pt x="2610478" y="802177"/>
                  </a:lnTo>
                  <a:lnTo>
                    <a:pt x="2579411" y="833237"/>
                  </a:lnTo>
                  <a:lnTo>
                    <a:pt x="2540017" y="853605"/>
                  </a:lnTo>
                  <a:lnTo>
                    <a:pt x="2494660" y="860920"/>
                  </a:lnTo>
                  <a:lnTo>
                    <a:pt x="143509" y="860920"/>
                  </a:lnTo>
                  <a:lnTo>
                    <a:pt x="98153" y="853605"/>
                  </a:lnTo>
                  <a:lnTo>
                    <a:pt x="58759" y="833237"/>
                  </a:lnTo>
                  <a:lnTo>
                    <a:pt x="27692" y="802177"/>
                  </a:lnTo>
                  <a:lnTo>
                    <a:pt x="7317" y="762789"/>
                  </a:lnTo>
                  <a:lnTo>
                    <a:pt x="0" y="717435"/>
                  </a:lnTo>
                  <a:lnTo>
                    <a:pt x="0" y="143484"/>
                  </a:lnTo>
                  <a:close/>
                </a:path>
              </a:pathLst>
            </a:custGeom>
            <a:grpFill/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545265" y="4293710"/>
            <a:ext cx="3118772" cy="333746"/>
          </a:xfrm>
          <a:prstGeom prst="rect">
            <a:avLst/>
          </a:prstGeom>
        </p:spPr>
        <p:txBody>
          <a:bodyPr vert="horz" wrap="square" lIns="0" tIns="25718" rIns="0" bIns="0" rtlCol="0">
            <a:spAutoFit/>
          </a:bodyPr>
          <a:lstStyle/>
          <a:p>
            <a:pPr marL="9525" marR="3810" algn="ctr">
              <a:lnSpc>
                <a:spcPts val="1155"/>
              </a:lnSpc>
              <a:spcBef>
                <a:spcPts val="203"/>
              </a:spcBef>
            </a:pPr>
            <a:r>
              <a:rPr lang="ru-RU" sz="1050" dirty="0" smtClean="0">
                <a:solidFill>
                  <a:schemeClr val="bg1"/>
                </a:solidFill>
              </a:rPr>
              <a:t> региональных </a:t>
            </a:r>
            <a:r>
              <a:rPr lang="ru-RU" sz="1050" dirty="0">
                <a:solidFill>
                  <a:schemeClr val="bg1"/>
                </a:solidFill>
              </a:rPr>
              <a:t>государственных информационных систем субъектов </a:t>
            </a:r>
            <a:r>
              <a:rPr lang="ru-RU" sz="1050" dirty="0" smtClean="0">
                <a:solidFill>
                  <a:schemeClr val="bg1"/>
                </a:solidFill>
              </a:rPr>
              <a:t>РФ</a:t>
            </a:r>
            <a:endParaRPr sz="105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404215" y="3175692"/>
            <a:ext cx="2649855" cy="829628"/>
            <a:chOff x="6066282" y="5512308"/>
            <a:chExt cx="3533140" cy="1106170"/>
          </a:xfrm>
        </p:grpSpPr>
        <p:sp>
          <p:nvSpPr>
            <p:cNvPr id="16" name="object 16"/>
            <p:cNvSpPr/>
            <p:nvPr/>
          </p:nvSpPr>
          <p:spPr>
            <a:xfrm>
              <a:off x="7928610" y="6394361"/>
              <a:ext cx="1666239" cy="219710"/>
            </a:xfrm>
            <a:custGeom>
              <a:avLst/>
              <a:gdLst/>
              <a:ahLst/>
              <a:cxnLst/>
              <a:rect l="l" t="t" r="r" b="b"/>
              <a:pathLst>
                <a:path w="1666240" h="219709">
                  <a:moveTo>
                    <a:pt x="1665732" y="8166"/>
                  </a:moveTo>
                  <a:lnTo>
                    <a:pt x="1622176" y="31189"/>
                  </a:lnTo>
                  <a:lnTo>
                    <a:pt x="1578141" y="52882"/>
                  </a:lnTo>
                  <a:lnTo>
                    <a:pt x="1533656" y="73246"/>
                  </a:lnTo>
                  <a:lnTo>
                    <a:pt x="1488749" y="92279"/>
                  </a:lnTo>
                  <a:lnTo>
                    <a:pt x="1443449" y="109983"/>
                  </a:lnTo>
                  <a:lnTo>
                    <a:pt x="1397784" y="126357"/>
                  </a:lnTo>
                  <a:lnTo>
                    <a:pt x="1351784" y="141401"/>
                  </a:lnTo>
                  <a:lnTo>
                    <a:pt x="1305476" y="155117"/>
                  </a:lnTo>
                  <a:lnTo>
                    <a:pt x="1258889" y="167503"/>
                  </a:lnTo>
                  <a:lnTo>
                    <a:pt x="1212052" y="178560"/>
                  </a:lnTo>
                  <a:lnTo>
                    <a:pt x="1164993" y="188288"/>
                  </a:lnTo>
                  <a:lnTo>
                    <a:pt x="1117741" y="196687"/>
                  </a:lnTo>
                  <a:lnTo>
                    <a:pt x="1070324" y="203757"/>
                  </a:lnTo>
                  <a:lnTo>
                    <a:pt x="1022771" y="209499"/>
                  </a:lnTo>
                  <a:lnTo>
                    <a:pt x="975111" y="213913"/>
                  </a:lnTo>
                  <a:lnTo>
                    <a:pt x="927371" y="216999"/>
                  </a:lnTo>
                  <a:lnTo>
                    <a:pt x="879582" y="218756"/>
                  </a:lnTo>
                  <a:lnTo>
                    <a:pt x="831770" y="219186"/>
                  </a:lnTo>
                  <a:lnTo>
                    <a:pt x="783965" y="218287"/>
                  </a:lnTo>
                  <a:lnTo>
                    <a:pt x="736196" y="216061"/>
                  </a:lnTo>
                  <a:lnTo>
                    <a:pt x="688491" y="212508"/>
                  </a:lnTo>
                  <a:lnTo>
                    <a:pt x="640877" y="207627"/>
                  </a:lnTo>
                  <a:lnTo>
                    <a:pt x="593385" y="201419"/>
                  </a:lnTo>
                  <a:lnTo>
                    <a:pt x="546043" y="193884"/>
                  </a:lnTo>
                  <a:lnTo>
                    <a:pt x="498879" y="185022"/>
                  </a:lnTo>
                  <a:lnTo>
                    <a:pt x="451921" y="174833"/>
                  </a:lnTo>
                  <a:lnTo>
                    <a:pt x="405199" y="163317"/>
                  </a:lnTo>
                  <a:lnTo>
                    <a:pt x="358741" y="150475"/>
                  </a:lnTo>
                  <a:lnTo>
                    <a:pt x="312575" y="136306"/>
                  </a:lnTo>
                  <a:lnTo>
                    <a:pt x="266729" y="120812"/>
                  </a:lnTo>
                  <a:lnTo>
                    <a:pt x="221234" y="103991"/>
                  </a:lnTo>
                  <a:lnTo>
                    <a:pt x="176117" y="85844"/>
                  </a:lnTo>
                  <a:lnTo>
                    <a:pt x="131406" y="66371"/>
                  </a:lnTo>
                  <a:lnTo>
                    <a:pt x="87130" y="45573"/>
                  </a:lnTo>
                  <a:lnTo>
                    <a:pt x="43319" y="23449"/>
                  </a:lnTo>
                  <a:lnTo>
                    <a:pt x="0" y="0"/>
                  </a:lnTo>
                </a:path>
              </a:pathLst>
            </a:custGeom>
            <a:ln w="9524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078982" y="5525008"/>
              <a:ext cx="2539365" cy="861060"/>
            </a:xfrm>
            <a:custGeom>
              <a:avLst/>
              <a:gdLst/>
              <a:ahLst/>
              <a:cxnLst/>
              <a:rect l="l" t="t" r="r" b="b"/>
              <a:pathLst>
                <a:path w="2539365" h="861060">
                  <a:moveTo>
                    <a:pt x="2395473" y="0"/>
                  </a:moveTo>
                  <a:lnTo>
                    <a:pt x="143509" y="0"/>
                  </a:lnTo>
                  <a:lnTo>
                    <a:pt x="98153" y="7321"/>
                  </a:lnTo>
                  <a:lnTo>
                    <a:pt x="58759" y="27705"/>
                  </a:lnTo>
                  <a:lnTo>
                    <a:pt x="27692" y="58784"/>
                  </a:lnTo>
                  <a:lnTo>
                    <a:pt x="7317" y="98187"/>
                  </a:lnTo>
                  <a:lnTo>
                    <a:pt x="0" y="143548"/>
                  </a:lnTo>
                  <a:lnTo>
                    <a:pt x="0" y="717499"/>
                  </a:lnTo>
                  <a:lnTo>
                    <a:pt x="7317" y="762854"/>
                  </a:lnTo>
                  <a:lnTo>
                    <a:pt x="27692" y="802245"/>
                  </a:lnTo>
                  <a:lnTo>
                    <a:pt x="58759" y="833308"/>
                  </a:lnTo>
                  <a:lnTo>
                    <a:pt x="98153" y="853680"/>
                  </a:lnTo>
                  <a:lnTo>
                    <a:pt x="143509" y="860996"/>
                  </a:lnTo>
                  <a:lnTo>
                    <a:pt x="2395473" y="860996"/>
                  </a:lnTo>
                  <a:lnTo>
                    <a:pt x="2440830" y="853680"/>
                  </a:lnTo>
                  <a:lnTo>
                    <a:pt x="2480224" y="833308"/>
                  </a:lnTo>
                  <a:lnTo>
                    <a:pt x="2511291" y="802245"/>
                  </a:lnTo>
                  <a:lnTo>
                    <a:pt x="2531666" y="762854"/>
                  </a:lnTo>
                  <a:lnTo>
                    <a:pt x="2538984" y="717499"/>
                  </a:lnTo>
                  <a:lnTo>
                    <a:pt x="2538984" y="143548"/>
                  </a:lnTo>
                  <a:lnTo>
                    <a:pt x="2531666" y="98187"/>
                  </a:lnTo>
                  <a:lnTo>
                    <a:pt x="2511291" y="58784"/>
                  </a:lnTo>
                  <a:lnTo>
                    <a:pt x="2480224" y="27705"/>
                  </a:lnTo>
                  <a:lnTo>
                    <a:pt x="2440830" y="7321"/>
                  </a:lnTo>
                  <a:lnTo>
                    <a:pt x="2395473" y="0"/>
                  </a:lnTo>
                  <a:close/>
                </a:path>
              </a:pathLst>
            </a:custGeom>
            <a:solidFill>
              <a:srgbClr val="007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078982" y="5525008"/>
              <a:ext cx="2539365" cy="861060"/>
            </a:xfrm>
            <a:custGeom>
              <a:avLst/>
              <a:gdLst/>
              <a:ahLst/>
              <a:cxnLst/>
              <a:rect l="l" t="t" r="r" b="b"/>
              <a:pathLst>
                <a:path w="2539365" h="861060">
                  <a:moveTo>
                    <a:pt x="0" y="143548"/>
                  </a:moveTo>
                  <a:lnTo>
                    <a:pt x="7317" y="98187"/>
                  </a:lnTo>
                  <a:lnTo>
                    <a:pt x="27692" y="58784"/>
                  </a:lnTo>
                  <a:lnTo>
                    <a:pt x="58759" y="27705"/>
                  </a:lnTo>
                  <a:lnTo>
                    <a:pt x="98153" y="7321"/>
                  </a:lnTo>
                  <a:lnTo>
                    <a:pt x="143509" y="0"/>
                  </a:lnTo>
                  <a:lnTo>
                    <a:pt x="2395473" y="0"/>
                  </a:lnTo>
                  <a:lnTo>
                    <a:pt x="2440830" y="7321"/>
                  </a:lnTo>
                  <a:lnTo>
                    <a:pt x="2480224" y="27705"/>
                  </a:lnTo>
                  <a:lnTo>
                    <a:pt x="2511291" y="58784"/>
                  </a:lnTo>
                  <a:lnTo>
                    <a:pt x="2531666" y="98187"/>
                  </a:lnTo>
                  <a:lnTo>
                    <a:pt x="2538984" y="143548"/>
                  </a:lnTo>
                  <a:lnTo>
                    <a:pt x="2538984" y="717499"/>
                  </a:lnTo>
                  <a:lnTo>
                    <a:pt x="2531666" y="762854"/>
                  </a:lnTo>
                  <a:lnTo>
                    <a:pt x="2511291" y="802245"/>
                  </a:lnTo>
                  <a:lnTo>
                    <a:pt x="2480224" y="833308"/>
                  </a:lnTo>
                  <a:lnTo>
                    <a:pt x="2440830" y="853680"/>
                  </a:lnTo>
                  <a:lnTo>
                    <a:pt x="2395473" y="860996"/>
                  </a:lnTo>
                  <a:lnTo>
                    <a:pt x="143509" y="860996"/>
                  </a:lnTo>
                  <a:lnTo>
                    <a:pt x="98153" y="853680"/>
                  </a:lnTo>
                  <a:lnTo>
                    <a:pt x="58759" y="833308"/>
                  </a:lnTo>
                  <a:lnTo>
                    <a:pt x="27692" y="802245"/>
                  </a:lnTo>
                  <a:lnTo>
                    <a:pt x="7317" y="762854"/>
                  </a:lnTo>
                  <a:lnTo>
                    <a:pt x="0" y="717499"/>
                  </a:lnTo>
                  <a:lnTo>
                    <a:pt x="0" y="14354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476995" y="3259557"/>
            <a:ext cx="1869514" cy="528061"/>
          </a:xfrm>
          <a:prstGeom prst="rect">
            <a:avLst/>
          </a:prstGeom>
        </p:spPr>
        <p:txBody>
          <a:bodyPr vert="horz" wrap="square" lIns="0" tIns="21431" rIns="0" bIns="0" rtlCol="0">
            <a:spAutoFit/>
          </a:bodyPr>
          <a:lstStyle/>
          <a:p>
            <a:pPr marL="9525" marR="3810" algn="ctr">
              <a:lnSpc>
                <a:spcPct val="91300"/>
              </a:lnSpc>
              <a:spcBef>
                <a:spcPts val="169"/>
              </a:spcBef>
            </a:pP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через операторов почтовой </a:t>
            </a:r>
            <a:r>
              <a:rPr sz="900" spc="-307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связи общего пользования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заказным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письмом</a:t>
            </a:r>
            <a:r>
              <a:rPr sz="9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с</a:t>
            </a:r>
            <a:endParaRPr sz="900" dirty="0">
              <a:latin typeface="Verdana"/>
              <a:cs typeface="Verdana"/>
            </a:endParaRPr>
          </a:p>
          <a:p>
            <a:pPr algn="ctr">
              <a:lnSpc>
                <a:spcPts val="990"/>
              </a:lnSpc>
            </a:pP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уведомлением</a:t>
            </a:r>
            <a:r>
              <a:rPr sz="900" spc="-26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sz="900" spc="-1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вручении</a:t>
            </a:r>
            <a:endParaRPr sz="900" dirty="0">
              <a:latin typeface="Verdana"/>
              <a:cs typeface="Verdan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454345" y="2948334"/>
            <a:ext cx="1800225" cy="1493330"/>
            <a:chOff x="5828792" y="3526408"/>
            <a:chExt cx="2400300" cy="1991106"/>
          </a:xfrm>
        </p:grpSpPr>
        <p:sp>
          <p:nvSpPr>
            <p:cNvPr id="21" name="object 21"/>
            <p:cNvSpPr/>
            <p:nvPr/>
          </p:nvSpPr>
          <p:spPr>
            <a:xfrm>
              <a:off x="6941088" y="4720589"/>
              <a:ext cx="130175" cy="796925"/>
            </a:xfrm>
            <a:custGeom>
              <a:avLst/>
              <a:gdLst/>
              <a:ahLst/>
              <a:cxnLst/>
              <a:rect l="l" t="t" r="r" b="b"/>
              <a:pathLst>
                <a:path w="130175" h="796925">
                  <a:moveTo>
                    <a:pt x="129762" y="796925"/>
                  </a:moveTo>
                  <a:lnTo>
                    <a:pt x="111003" y="749415"/>
                  </a:lnTo>
                  <a:lnTo>
                    <a:pt x="93688" y="701445"/>
                  </a:lnTo>
                  <a:lnTo>
                    <a:pt x="77820" y="653047"/>
                  </a:lnTo>
                  <a:lnTo>
                    <a:pt x="63407" y="604254"/>
                  </a:lnTo>
                  <a:lnTo>
                    <a:pt x="50452" y="555099"/>
                  </a:lnTo>
                  <a:lnTo>
                    <a:pt x="38963" y="505616"/>
                  </a:lnTo>
                  <a:lnTo>
                    <a:pt x="28943" y="455837"/>
                  </a:lnTo>
                  <a:lnTo>
                    <a:pt x="20399" y="405796"/>
                  </a:lnTo>
                  <a:lnTo>
                    <a:pt x="13336" y="355526"/>
                  </a:lnTo>
                  <a:lnTo>
                    <a:pt x="7759" y="305060"/>
                  </a:lnTo>
                  <a:lnTo>
                    <a:pt x="3674" y="254431"/>
                  </a:lnTo>
                  <a:lnTo>
                    <a:pt x="1085" y="203672"/>
                  </a:lnTo>
                  <a:lnTo>
                    <a:pt x="0" y="152816"/>
                  </a:lnTo>
                  <a:lnTo>
                    <a:pt x="421" y="101897"/>
                  </a:lnTo>
                  <a:lnTo>
                    <a:pt x="2357" y="50947"/>
                  </a:lnTo>
                  <a:lnTo>
                    <a:pt x="5810" y="0"/>
                  </a:lnTo>
                </a:path>
              </a:pathLst>
            </a:custGeom>
            <a:ln w="9524">
              <a:solidFill>
                <a:srgbClr val="4AAC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828792" y="3851528"/>
              <a:ext cx="2400300" cy="861060"/>
            </a:xfrm>
            <a:custGeom>
              <a:avLst/>
              <a:gdLst/>
              <a:ahLst/>
              <a:cxnLst/>
              <a:rect l="l" t="t" r="r" b="b"/>
              <a:pathLst>
                <a:path w="2400300" h="861060">
                  <a:moveTo>
                    <a:pt x="0" y="143383"/>
                  </a:moveTo>
                  <a:lnTo>
                    <a:pt x="7317" y="98039"/>
                  </a:lnTo>
                  <a:lnTo>
                    <a:pt x="27692" y="58677"/>
                  </a:lnTo>
                  <a:lnTo>
                    <a:pt x="58759" y="27647"/>
                  </a:lnTo>
                  <a:lnTo>
                    <a:pt x="98153" y="7304"/>
                  </a:lnTo>
                  <a:lnTo>
                    <a:pt x="143510" y="0"/>
                  </a:lnTo>
                  <a:lnTo>
                    <a:pt x="2256536" y="0"/>
                  </a:lnTo>
                  <a:lnTo>
                    <a:pt x="2301892" y="7304"/>
                  </a:lnTo>
                  <a:lnTo>
                    <a:pt x="2341286" y="27647"/>
                  </a:lnTo>
                  <a:lnTo>
                    <a:pt x="2372353" y="58677"/>
                  </a:lnTo>
                  <a:lnTo>
                    <a:pt x="2392728" y="98039"/>
                  </a:lnTo>
                  <a:lnTo>
                    <a:pt x="2400046" y="143383"/>
                  </a:lnTo>
                  <a:lnTo>
                    <a:pt x="2400046" y="717423"/>
                  </a:lnTo>
                  <a:lnTo>
                    <a:pt x="2392728" y="762779"/>
                  </a:lnTo>
                  <a:lnTo>
                    <a:pt x="2372353" y="802173"/>
                  </a:lnTo>
                  <a:lnTo>
                    <a:pt x="2341286" y="833240"/>
                  </a:lnTo>
                  <a:lnTo>
                    <a:pt x="2301892" y="853615"/>
                  </a:lnTo>
                  <a:lnTo>
                    <a:pt x="2256536" y="860933"/>
                  </a:lnTo>
                  <a:lnTo>
                    <a:pt x="143510" y="860933"/>
                  </a:lnTo>
                  <a:lnTo>
                    <a:pt x="98153" y="853615"/>
                  </a:lnTo>
                  <a:lnTo>
                    <a:pt x="58759" y="833240"/>
                  </a:lnTo>
                  <a:lnTo>
                    <a:pt x="27692" y="802173"/>
                  </a:lnTo>
                  <a:lnTo>
                    <a:pt x="7317" y="762779"/>
                  </a:lnTo>
                  <a:lnTo>
                    <a:pt x="0" y="717423"/>
                  </a:lnTo>
                  <a:lnTo>
                    <a:pt x="0" y="143383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625206" y="3526408"/>
              <a:ext cx="441959" cy="321310"/>
            </a:xfrm>
            <a:custGeom>
              <a:avLst/>
              <a:gdLst/>
              <a:ahLst/>
              <a:cxnLst/>
              <a:rect l="l" t="t" r="r" b="b"/>
              <a:pathLst>
                <a:path w="441959" h="321310">
                  <a:moveTo>
                    <a:pt x="0" y="321055"/>
                  </a:moveTo>
                  <a:lnTo>
                    <a:pt x="35749" y="286189"/>
                  </a:lnTo>
                  <a:lnTo>
                    <a:pt x="72462" y="252401"/>
                  </a:lnTo>
                  <a:lnTo>
                    <a:pt x="110112" y="219709"/>
                  </a:lnTo>
                  <a:lnTo>
                    <a:pt x="148674" y="188134"/>
                  </a:lnTo>
                  <a:lnTo>
                    <a:pt x="188121" y="157694"/>
                  </a:lnTo>
                  <a:lnTo>
                    <a:pt x="228428" y="128410"/>
                  </a:lnTo>
                  <a:lnTo>
                    <a:pt x="269569" y="100300"/>
                  </a:lnTo>
                  <a:lnTo>
                    <a:pt x="311518" y="73385"/>
                  </a:lnTo>
                  <a:lnTo>
                    <a:pt x="354250" y="47684"/>
                  </a:lnTo>
                  <a:lnTo>
                    <a:pt x="397739" y="23215"/>
                  </a:lnTo>
                  <a:lnTo>
                    <a:pt x="441960" y="0"/>
                  </a:lnTo>
                </a:path>
              </a:pathLst>
            </a:custGeom>
            <a:ln w="9525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1125233" y="1200076"/>
            <a:ext cx="3288506" cy="1446588"/>
          </a:xfrm>
          <a:custGeom>
            <a:avLst/>
            <a:gdLst/>
            <a:ahLst/>
            <a:cxnLst/>
            <a:rect l="l" t="t" r="r" b="b"/>
            <a:pathLst>
              <a:path w="4384675" h="1298575">
                <a:moveTo>
                  <a:pt x="0" y="649223"/>
                </a:moveTo>
                <a:lnTo>
                  <a:pt x="4482" y="607371"/>
                </a:lnTo>
                <a:lnTo>
                  <a:pt x="17749" y="566225"/>
                </a:lnTo>
                <a:lnTo>
                  <a:pt x="39528" y="525866"/>
                </a:lnTo>
                <a:lnTo>
                  <a:pt x="69547" y="486374"/>
                </a:lnTo>
                <a:lnTo>
                  <a:pt x="107533" y="447831"/>
                </a:lnTo>
                <a:lnTo>
                  <a:pt x="153214" y="410317"/>
                </a:lnTo>
                <a:lnTo>
                  <a:pt x="206319" y="373913"/>
                </a:lnTo>
                <a:lnTo>
                  <a:pt x="266574" y="338699"/>
                </a:lnTo>
                <a:lnTo>
                  <a:pt x="333708" y="304756"/>
                </a:lnTo>
                <a:lnTo>
                  <a:pt x="369769" y="288286"/>
                </a:lnTo>
                <a:lnTo>
                  <a:pt x="407448" y="272165"/>
                </a:lnTo>
                <a:lnTo>
                  <a:pt x="446711" y="256401"/>
                </a:lnTo>
                <a:lnTo>
                  <a:pt x="487523" y="241005"/>
                </a:lnTo>
                <a:lnTo>
                  <a:pt x="529851" y="225988"/>
                </a:lnTo>
                <a:lnTo>
                  <a:pt x="573660" y="211359"/>
                </a:lnTo>
                <a:lnTo>
                  <a:pt x="618916" y="197129"/>
                </a:lnTo>
                <a:lnTo>
                  <a:pt x="665586" y="183307"/>
                </a:lnTo>
                <a:lnTo>
                  <a:pt x="713635" y="169903"/>
                </a:lnTo>
                <a:lnTo>
                  <a:pt x="763030" y="156928"/>
                </a:lnTo>
                <a:lnTo>
                  <a:pt x="813736" y="144392"/>
                </a:lnTo>
                <a:lnTo>
                  <a:pt x="865720" y="132305"/>
                </a:lnTo>
                <a:lnTo>
                  <a:pt x="918946" y="120677"/>
                </a:lnTo>
                <a:lnTo>
                  <a:pt x="973382" y="109517"/>
                </a:lnTo>
                <a:lnTo>
                  <a:pt x="1028994" y="98837"/>
                </a:lnTo>
                <a:lnTo>
                  <a:pt x="1085746" y="88646"/>
                </a:lnTo>
                <a:lnTo>
                  <a:pt x="1143606" y="78953"/>
                </a:lnTo>
                <a:lnTo>
                  <a:pt x="1202538" y="69771"/>
                </a:lnTo>
                <a:lnTo>
                  <a:pt x="1262510" y="61107"/>
                </a:lnTo>
                <a:lnTo>
                  <a:pt x="1323487" y="52973"/>
                </a:lnTo>
                <a:lnTo>
                  <a:pt x="1385435" y="45379"/>
                </a:lnTo>
                <a:lnTo>
                  <a:pt x="1448321" y="38334"/>
                </a:lnTo>
                <a:lnTo>
                  <a:pt x="1512109" y="31849"/>
                </a:lnTo>
                <a:lnTo>
                  <a:pt x="1576766" y="25934"/>
                </a:lnTo>
                <a:lnTo>
                  <a:pt x="1642258" y="20598"/>
                </a:lnTo>
                <a:lnTo>
                  <a:pt x="1708551" y="15853"/>
                </a:lnTo>
                <a:lnTo>
                  <a:pt x="1775611" y="11707"/>
                </a:lnTo>
                <a:lnTo>
                  <a:pt x="1843404" y="8172"/>
                </a:lnTo>
                <a:lnTo>
                  <a:pt x="1911896" y="5257"/>
                </a:lnTo>
                <a:lnTo>
                  <a:pt x="1981053" y="2972"/>
                </a:lnTo>
                <a:lnTo>
                  <a:pt x="2050841" y="1327"/>
                </a:lnTo>
                <a:lnTo>
                  <a:pt x="2121225" y="333"/>
                </a:lnTo>
                <a:lnTo>
                  <a:pt x="2192172" y="0"/>
                </a:lnTo>
                <a:lnTo>
                  <a:pt x="2263119" y="333"/>
                </a:lnTo>
                <a:lnTo>
                  <a:pt x="2333503" y="1327"/>
                </a:lnTo>
                <a:lnTo>
                  <a:pt x="2403291" y="2972"/>
                </a:lnTo>
                <a:lnTo>
                  <a:pt x="2472447" y="5257"/>
                </a:lnTo>
                <a:lnTo>
                  <a:pt x="2540939" y="8172"/>
                </a:lnTo>
                <a:lnTo>
                  <a:pt x="2608731" y="11707"/>
                </a:lnTo>
                <a:lnTo>
                  <a:pt x="2675791" y="15853"/>
                </a:lnTo>
                <a:lnTo>
                  <a:pt x="2742084" y="20598"/>
                </a:lnTo>
                <a:lnTo>
                  <a:pt x="2807576" y="25934"/>
                </a:lnTo>
                <a:lnTo>
                  <a:pt x="2872232" y="31849"/>
                </a:lnTo>
                <a:lnTo>
                  <a:pt x="2936020" y="38334"/>
                </a:lnTo>
                <a:lnTo>
                  <a:pt x="2998905" y="45379"/>
                </a:lnTo>
                <a:lnTo>
                  <a:pt x="3060852" y="52973"/>
                </a:lnTo>
                <a:lnTo>
                  <a:pt x="3121829" y="61107"/>
                </a:lnTo>
                <a:lnTo>
                  <a:pt x="3181800" y="69771"/>
                </a:lnTo>
                <a:lnTo>
                  <a:pt x="3240732" y="78953"/>
                </a:lnTo>
                <a:lnTo>
                  <a:pt x="3298591" y="88645"/>
                </a:lnTo>
                <a:lnTo>
                  <a:pt x="3355343" y="98837"/>
                </a:lnTo>
                <a:lnTo>
                  <a:pt x="3410953" y="109517"/>
                </a:lnTo>
                <a:lnTo>
                  <a:pt x="3465389" y="120677"/>
                </a:lnTo>
                <a:lnTo>
                  <a:pt x="3518615" y="132305"/>
                </a:lnTo>
                <a:lnTo>
                  <a:pt x="3570597" y="144392"/>
                </a:lnTo>
                <a:lnTo>
                  <a:pt x="3621303" y="156928"/>
                </a:lnTo>
                <a:lnTo>
                  <a:pt x="3670697" y="169903"/>
                </a:lnTo>
                <a:lnTo>
                  <a:pt x="3718745" y="183307"/>
                </a:lnTo>
                <a:lnTo>
                  <a:pt x="3765415" y="197129"/>
                </a:lnTo>
                <a:lnTo>
                  <a:pt x="3810670" y="211359"/>
                </a:lnTo>
                <a:lnTo>
                  <a:pt x="3854479" y="225988"/>
                </a:lnTo>
                <a:lnTo>
                  <a:pt x="3896806" y="241005"/>
                </a:lnTo>
                <a:lnTo>
                  <a:pt x="3937617" y="256401"/>
                </a:lnTo>
                <a:lnTo>
                  <a:pt x="3976879" y="272165"/>
                </a:lnTo>
                <a:lnTo>
                  <a:pt x="4014557" y="288286"/>
                </a:lnTo>
                <a:lnTo>
                  <a:pt x="4050618" y="304756"/>
                </a:lnTo>
                <a:lnTo>
                  <a:pt x="4085027" y="321563"/>
                </a:lnTo>
                <a:lnTo>
                  <a:pt x="4148754" y="356152"/>
                </a:lnTo>
                <a:lnTo>
                  <a:pt x="4205467" y="391971"/>
                </a:lnTo>
                <a:lnTo>
                  <a:pt x="4254893" y="428941"/>
                </a:lnTo>
                <a:lnTo>
                  <a:pt x="4296760" y="466979"/>
                </a:lnTo>
                <a:lnTo>
                  <a:pt x="4330795" y="506006"/>
                </a:lnTo>
                <a:lnTo>
                  <a:pt x="4356727" y="545942"/>
                </a:lnTo>
                <a:lnTo>
                  <a:pt x="4374284" y="586704"/>
                </a:lnTo>
                <a:lnTo>
                  <a:pt x="4383193" y="628214"/>
                </a:lnTo>
                <a:lnTo>
                  <a:pt x="4384319" y="649223"/>
                </a:lnTo>
                <a:lnTo>
                  <a:pt x="4383193" y="670233"/>
                </a:lnTo>
                <a:lnTo>
                  <a:pt x="4374284" y="711741"/>
                </a:lnTo>
                <a:lnTo>
                  <a:pt x="4356727" y="752502"/>
                </a:lnTo>
                <a:lnTo>
                  <a:pt x="4330795" y="792434"/>
                </a:lnTo>
                <a:lnTo>
                  <a:pt x="4296760" y="831457"/>
                </a:lnTo>
                <a:lnTo>
                  <a:pt x="4254893" y="869491"/>
                </a:lnTo>
                <a:lnTo>
                  <a:pt x="4205467" y="906455"/>
                </a:lnTo>
                <a:lnTo>
                  <a:pt x="4148754" y="942268"/>
                </a:lnTo>
                <a:lnTo>
                  <a:pt x="4085027" y="976851"/>
                </a:lnTo>
                <a:lnTo>
                  <a:pt x="4050618" y="993655"/>
                </a:lnTo>
                <a:lnTo>
                  <a:pt x="4014557" y="1010121"/>
                </a:lnTo>
                <a:lnTo>
                  <a:pt x="3976879" y="1026239"/>
                </a:lnTo>
                <a:lnTo>
                  <a:pt x="3937617" y="1041999"/>
                </a:lnTo>
                <a:lnTo>
                  <a:pt x="3896806" y="1057391"/>
                </a:lnTo>
                <a:lnTo>
                  <a:pt x="3854479" y="1072405"/>
                </a:lnTo>
                <a:lnTo>
                  <a:pt x="3810670" y="1087030"/>
                </a:lnTo>
                <a:lnTo>
                  <a:pt x="3765415" y="1101257"/>
                </a:lnTo>
                <a:lnTo>
                  <a:pt x="3718745" y="1115075"/>
                </a:lnTo>
                <a:lnTo>
                  <a:pt x="3670697" y="1128475"/>
                </a:lnTo>
                <a:lnTo>
                  <a:pt x="3621303" y="1141446"/>
                </a:lnTo>
                <a:lnTo>
                  <a:pt x="3570597" y="1153978"/>
                </a:lnTo>
                <a:lnTo>
                  <a:pt x="3518615" y="1166062"/>
                </a:lnTo>
                <a:lnTo>
                  <a:pt x="3465389" y="1177687"/>
                </a:lnTo>
                <a:lnTo>
                  <a:pt x="3410953" y="1188843"/>
                </a:lnTo>
                <a:lnTo>
                  <a:pt x="3355343" y="1199520"/>
                </a:lnTo>
                <a:lnTo>
                  <a:pt x="3298591" y="1209707"/>
                </a:lnTo>
                <a:lnTo>
                  <a:pt x="3240732" y="1219396"/>
                </a:lnTo>
                <a:lnTo>
                  <a:pt x="3181800" y="1228576"/>
                </a:lnTo>
                <a:lnTo>
                  <a:pt x="3121829" y="1237236"/>
                </a:lnTo>
                <a:lnTo>
                  <a:pt x="3060852" y="1245367"/>
                </a:lnTo>
                <a:lnTo>
                  <a:pt x="2998905" y="1252959"/>
                </a:lnTo>
                <a:lnTo>
                  <a:pt x="2936020" y="1260001"/>
                </a:lnTo>
                <a:lnTo>
                  <a:pt x="2872232" y="1266484"/>
                </a:lnTo>
                <a:lnTo>
                  <a:pt x="2807576" y="1272397"/>
                </a:lnTo>
                <a:lnTo>
                  <a:pt x="2742084" y="1277730"/>
                </a:lnTo>
                <a:lnTo>
                  <a:pt x="2675791" y="1282474"/>
                </a:lnTo>
                <a:lnTo>
                  <a:pt x="2608731" y="1286618"/>
                </a:lnTo>
                <a:lnTo>
                  <a:pt x="2540939" y="1290152"/>
                </a:lnTo>
                <a:lnTo>
                  <a:pt x="2472447" y="1293065"/>
                </a:lnTo>
                <a:lnTo>
                  <a:pt x="2403291" y="1295349"/>
                </a:lnTo>
                <a:lnTo>
                  <a:pt x="2333503" y="1296993"/>
                </a:lnTo>
                <a:lnTo>
                  <a:pt x="2263119" y="1297987"/>
                </a:lnTo>
                <a:lnTo>
                  <a:pt x="2192172" y="1298320"/>
                </a:lnTo>
                <a:lnTo>
                  <a:pt x="2121225" y="1297987"/>
                </a:lnTo>
                <a:lnTo>
                  <a:pt x="2050841" y="1296993"/>
                </a:lnTo>
                <a:lnTo>
                  <a:pt x="1981053" y="1295349"/>
                </a:lnTo>
                <a:lnTo>
                  <a:pt x="1911896" y="1293065"/>
                </a:lnTo>
                <a:lnTo>
                  <a:pt x="1843404" y="1290152"/>
                </a:lnTo>
                <a:lnTo>
                  <a:pt x="1775611" y="1286618"/>
                </a:lnTo>
                <a:lnTo>
                  <a:pt x="1708551" y="1282474"/>
                </a:lnTo>
                <a:lnTo>
                  <a:pt x="1642258" y="1277730"/>
                </a:lnTo>
                <a:lnTo>
                  <a:pt x="1576766" y="1272397"/>
                </a:lnTo>
                <a:lnTo>
                  <a:pt x="1512109" y="1266484"/>
                </a:lnTo>
                <a:lnTo>
                  <a:pt x="1448321" y="1260001"/>
                </a:lnTo>
                <a:lnTo>
                  <a:pt x="1385435" y="1252959"/>
                </a:lnTo>
                <a:lnTo>
                  <a:pt x="1323487" y="1245367"/>
                </a:lnTo>
                <a:lnTo>
                  <a:pt x="1262510" y="1237236"/>
                </a:lnTo>
                <a:lnTo>
                  <a:pt x="1202538" y="1228576"/>
                </a:lnTo>
                <a:lnTo>
                  <a:pt x="1143606" y="1219396"/>
                </a:lnTo>
                <a:lnTo>
                  <a:pt x="1085746" y="1209707"/>
                </a:lnTo>
                <a:lnTo>
                  <a:pt x="1028994" y="1199520"/>
                </a:lnTo>
                <a:lnTo>
                  <a:pt x="973382" y="1188843"/>
                </a:lnTo>
                <a:lnTo>
                  <a:pt x="918946" y="1177687"/>
                </a:lnTo>
                <a:lnTo>
                  <a:pt x="865720" y="1166062"/>
                </a:lnTo>
                <a:lnTo>
                  <a:pt x="813736" y="1153978"/>
                </a:lnTo>
                <a:lnTo>
                  <a:pt x="763030" y="1141446"/>
                </a:lnTo>
                <a:lnTo>
                  <a:pt x="713635" y="1128475"/>
                </a:lnTo>
                <a:lnTo>
                  <a:pt x="665586" y="1115075"/>
                </a:lnTo>
                <a:lnTo>
                  <a:pt x="618916" y="1101257"/>
                </a:lnTo>
                <a:lnTo>
                  <a:pt x="573660" y="1087030"/>
                </a:lnTo>
                <a:lnTo>
                  <a:pt x="529851" y="1072405"/>
                </a:lnTo>
                <a:lnTo>
                  <a:pt x="487523" y="1057391"/>
                </a:lnTo>
                <a:lnTo>
                  <a:pt x="446711" y="1041999"/>
                </a:lnTo>
                <a:lnTo>
                  <a:pt x="407448" y="1026239"/>
                </a:lnTo>
                <a:lnTo>
                  <a:pt x="369769" y="1010121"/>
                </a:lnTo>
                <a:lnTo>
                  <a:pt x="333708" y="993655"/>
                </a:lnTo>
                <a:lnTo>
                  <a:pt x="299298" y="976851"/>
                </a:lnTo>
                <a:lnTo>
                  <a:pt x="235569" y="942268"/>
                </a:lnTo>
                <a:lnTo>
                  <a:pt x="178855" y="906455"/>
                </a:lnTo>
                <a:lnTo>
                  <a:pt x="129429" y="869491"/>
                </a:lnTo>
                <a:lnTo>
                  <a:pt x="87561" y="831457"/>
                </a:lnTo>
                <a:lnTo>
                  <a:pt x="53524" y="792434"/>
                </a:lnTo>
                <a:lnTo>
                  <a:pt x="27592" y="752502"/>
                </a:lnTo>
                <a:lnTo>
                  <a:pt x="10035" y="711741"/>
                </a:lnTo>
                <a:lnTo>
                  <a:pt x="1126" y="670233"/>
                </a:lnTo>
                <a:lnTo>
                  <a:pt x="0" y="649223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651180" y="1606937"/>
            <a:ext cx="2200751" cy="63286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476" algn="ctr">
              <a:spcBef>
                <a:spcPts val="75"/>
              </a:spcBef>
            </a:pPr>
            <a:r>
              <a:rPr sz="1350" dirty="0">
                <a:latin typeface="Verdana"/>
                <a:cs typeface="Verdana"/>
              </a:rPr>
              <a:t>Все</a:t>
            </a:r>
            <a:r>
              <a:rPr sz="1350" spc="-38" dirty="0">
                <a:latin typeface="Verdana"/>
                <a:cs typeface="Verdana"/>
              </a:rPr>
              <a:t> </a:t>
            </a:r>
            <a:r>
              <a:rPr sz="1350" spc="-4" dirty="0">
                <a:latin typeface="Verdana"/>
                <a:cs typeface="Verdana"/>
              </a:rPr>
              <a:t>способы</a:t>
            </a:r>
            <a:endParaRPr sz="1350" dirty="0">
              <a:latin typeface="Verdana"/>
              <a:cs typeface="Verdana"/>
            </a:endParaRPr>
          </a:p>
          <a:p>
            <a:pPr marL="1429" algn="ctr"/>
            <a:r>
              <a:rPr sz="1350" spc="-4" dirty="0">
                <a:latin typeface="Verdana"/>
                <a:cs typeface="Verdana"/>
              </a:rPr>
              <a:t>предоставления</a:t>
            </a:r>
            <a:r>
              <a:rPr sz="1350" spc="-15" dirty="0">
                <a:latin typeface="Verdana"/>
                <a:cs typeface="Verdana"/>
              </a:rPr>
              <a:t> </a:t>
            </a:r>
            <a:r>
              <a:rPr sz="1350" dirty="0">
                <a:latin typeface="Verdana"/>
                <a:cs typeface="Verdana"/>
              </a:rPr>
              <a:t>услуги</a:t>
            </a:r>
          </a:p>
          <a:p>
            <a:pPr algn="ctr">
              <a:lnSpc>
                <a:spcPct val="100000"/>
              </a:lnSpc>
            </a:pPr>
            <a:r>
              <a:rPr sz="1350" spc="-4" dirty="0">
                <a:latin typeface="Verdana"/>
                <a:cs typeface="Verdana"/>
              </a:rPr>
              <a:t>заявителю</a:t>
            </a:r>
            <a:r>
              <a:rPr sz="1350" spc="-30" dirty="0">
                <a:latin typeface="Verdana"/>
                <a:cs typeface="Verdana"/>
              </a:rPr>
              <a:t> </a:t>
            </a:r>
            <a:r>
              <a:rPr sz="1350" spc="-4" dirty="0">
                <a:latin typeface="Verdana"/>
                <a:cs typeface="Verdana"/>
              </a:rPr>
              <a:t>равнозначны</a:t>
            </a:r>
            <a:endParaRPr sz="1350" dirty="0">
              <a:latin typeface="Verdana"/>
              <a:cs typeface="Verdana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212506" y="1059582"/>
            <a:ext cx="3596164" cy="280988"/>
          </a:xfrm>
          <a:custGeom>
            <a:avLst/>
            <a:gdLst/>
            <a:ahLst/>
            <a:cxnLst/>
            <a:rect l="l" t="t" r="r" b="b"/>
            <a:pathLst>
              <a:path w="4794884" h="374650">
                <a:moveTo>
                  <a:pt x="0" y="62484"/>
                </a:moveTo>
                <a:lnTo>
                  <a:pt x="4903" y="38147"/>
                </a:lnTo>
                <a:lnTo>
                  <a:pt x="18272" y="18287"/>
                </a:lnTo>
                <a:lnTo>
                  <a:pt x="38094" y="4905"/>
                </a:lnTo>
                <a:lnTo>
                  <a:pt x="62356" y="0"/>
                </a:lnTo>
                <a:lnTo>
                  <a:pt x="4732274" y="0"/>
                </a:lnTo>
                <a:lnTo>
                  <a:pt x="4756610" y="4905"/>
                </a:lnTo>
                <a:lnTo>
                  <a:pt x="4776470" y="18287"/>
                </a:lnTo>
                <a:lnTo>
                  <a:pt x="4789852" y="38147"/>
                </a:lnTo>
                <a:lnTo>
                  <a:pt x="4794758" y="62484"/>
                </a:lnTo>
                <a:lnTo>
                  <a:pt x="4794758" y="312165"/>
                </a:lnTo>
                <a:lnTo>
                  <a:pt x="4789852" y="336428"/>
                </a:lnTo>
                <a:lnTo>
                  <a:pt x="4776470" y="356250"/>
                </a:lnTo>
                <a:lnTo>
                  <a:pt x="4756610" y="369619"/>
                </a:lnTo>
                <a:lnTo>
                  <a:pt x="4732274" y="374523"/>
                </a:lnTo>
                <a:lnTo>
                  <a:pt x="62356" y="374523"/>
                </a:lnTo>
                <a:lnTo>
                  <a:pt x="38094" y="369619"/>
                </a:lnTo>
                <a:lnTo>
                  <a:pt x="18272" y="356250"/>
                </a:lnTo>
                <a:lnTo>
                  <a:pt x="4903" y="336428"/>
                </a:lnTo>
                <a:lnTo>
                  <a:pt x="0" y="312165"/>
                </a:lnTo>
                <a:lnTo>
                  <a:pt x="0" y="62484"/>
                </a:lnTo>
                <a:close/>
              </a:path>
            </a:pathLst>
          </a:custGeom>
          <a:ln w="254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5262081" y="1103174"/>
            <a:ext cx="3293269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spc="-4" dirty="0">
                <a:solidFill>
                  <a:schemeClr val="tx2">
                    <a:lumMod val="50000"/>
                  </a:schemeClr>
                </a:solidFill>
                <a:latin typeface="Verdana"/>
                <a:cs typeface="Verdana"/>
              </a:rPr>
              <a:t>Начало</a:t>
            </a:r>
            <a:r>
              <a:rPr sz="1200" spc="-8" dirty="0">
                <a:solidFill>
                  <a:schemeClr val="tx2">
                    <a:lumMod val="50000"/>
                  </a:schemeClr>
                </a:solidFill>
                <a:latin typeface="Verdana"/>
                <a:cs typeface="Verdana"/>
              </a:rPr>
              <a:t> приема</a:t>
            </a:r>
            <a:r>
              <a:rPr sz="1200" spc="4" dirty="0">
                <a:solidFill>
                  <a:schemeClr val="tx2">
                    <a:lumMod val="50000"/>
                  </a:schemeClr>
                </a:solidFill>
                <a:latin typeface="Verdana"/>
                <a:cs typeface="Verdana"/>
              </a:rPr>
              <a:t> </a:t>
            </a:r>
            <a:r>
              <a:rPr sz="1200" spc="-4" dirty="0">
                <a:solidFill>
                  <a:schemeClr val="tx2">
                    <a:lumMod val="50000"/>
                  </a:schemeClr>
                </a:solidFill>
                <a:latin typeface="Verdana"/>
                <a:cs typeface="Verdana"/>
              </a:rPr>
              <a:t>заявлений</a:t>
            </a:r>
            <a:r>
              <a:rPr sz="1200" spc="11" dirty="0">
                <a:solidFill>
                  <a:srgbClr val="C00000"/>
                </a:solidFill>
                <a:latin typeface="Verdana"/>
                <a:cs typeface="Verdana"/>
              </a:rPr>
              <a:t> </a:t>
            </a:r>
            <a:r>
              <a:rPr sz="1200" spc="-4" dirty="0">
                <a:solidFill>
                  <a:srgbClr val="C00000"/>
                </a:solidFill>
                <a:latin typeface="Verdana"/>
                <a:cs typeface="Verdana"/>
              </a:rPr>
              <a:t>–</a:t>
            </a:r>
            <a:r>
              <a:rPr sz="1200" spc="-11" dirty="0">
                <a:solidFill>
                  <a:srgbClr val="C00000"/>
                </a:solidFill>
                <a:latin typeface="Verdana"/>
                <a:cs typeface="Verdana"/>
              </a:rPr>
              <a:t> </a:t>
            </a:r>
            <a:r>
              <a:rPr lang="ru-RU" sz="1200" b="1" spc="-4" dirty="0" smtClean="0">
                <a:solidFill>
                  <a:srgbClr val="C00000"/>
                </a:solidFill>
                <a:latin typeface="Verdana"/>
                <a:cs typeface="Verdana"/>
              </a:rPr>
              <a:t>01</a:t>
            </a:r>
            <a:r>
              <a:rPr sz="1200" b="1" spc="-4" dirty="0" smtClean="0">
                <a:solidFill>
                  <a:srgbClr val="C00000"/>
                </a:solidFill>
                <a:latin typeface="Verdana"/>
                <a:cs typeface="Verdana"/>
              </a:rPr>
              <a:t>.0</a:t>
            </a:r>
            <a:r>
              <a:rPr lang="ru-RU" sz="1200" b="1" spc="-4" dirty="0" smtClean="0">
                <a:solidFill>
                  <a:srgbClr val="C00000"/>
                </a:solidFill>
                <a:latin typeface="Verdana"/>
                <a:cs typeface="Verdana"/>
              </a:rPr>
              <a:t>4</a:t>
            </a:r>
            <a:r>
              <a:rPr sz="1200" b="1" spc="-4" dirty="0" smtClean="0">
                <a:solidFill>
                  <a:srgbClr val="C00000"/>
                </a:solidFill>
                <a:latin typeface="Verdana"/>
                <a:cs typeface="Verdana"/>
              </a:rPr>
              <a:t>.202</a:t>
            </a:r>
            <a:r>
              <a:rPr lang="ru-RU" sz="1200" b="1" spc="-4" dirty="0" smtClean="0">
                <a:solidFill>
                  <a:srgbClr val="C00000"/>
                </a:solidFill>
                <a:latin typeface="Verdana"/>
                <a:cs typeface="Verdana"/>
              </a:rPr>
              <a:t>4</a:t>
            </a:r>
            <a:endParaRPr sz="1200" dirty="0">
              <a:solidFill>
                <a:srgbClr val="C00000"/>
              </a:solidFill>
              <a:latin typeface="Verdana"/>
              <a:cs typeface="Verdana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829038" y="4285386"/>
            <a:ext cx="4359167" cy="57360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Важно!  Интеграция РПГУ и ЕПГУ! Не будет дублей заявлений! 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573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5330" y="263659"/>
            <a:ext cx="7509078" cy="217367"/>
          </a:xfrm>
          <a:prstGeom prst="rect">
            <a:avLst/>
          </a:prstGeom>
        </p:spPr>
        <p:txBody>
          <a:bodyPr vert="horz" wrap="square" lIns="0" tIns="952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>
              <a:spcBef>
                <a:spcPts val="75"/>
              </a:spcBef>
            </a:pPr>
            <a:r>
              <a:rPr lang="ru-RU" sz="1350" spc="-4" dirty="0" smtClean="0">
                <a:solidFill>
                  <a:srgbClr val="001F5F"/>
                </a:solidFill>
              </a:rPr>
              <a:t> </a:t>
            </a:r>
            <a:endParaRPr sz="1350" dirty="0"/>
          </a:p>
        </p:txBody>
      </p:sp>
      <p:sp>
        <p:nvSpPr>
          <p:cNvPr id="4" name="object 4"/>
          <p:cNvSpPr txBox="1"/>
          <p:nvPr/>
        </p:nvSpPr>
        <p:spPr>
          <a:xfrm>
            <a:off x="5726741" y="2135617"/>
            <a:ext cx="1522095" cy="318100"/>
          </a:xfrm>
          <a:prstGeom prst="rect">
            <a:avLst/>
          </a:prstGeom>
        </p:spPr>
        <p:txBody>
          <a:bodyPr vert="horz" wrap="square" lIns="0" tIns="23813" rIns="0" bIns="0" rtlCol="0">
            <a:spAutoFit/>
          </a:bodyPr>
          <a:lstStyle/>
          <a:p>
            <a:pPr marL="9525" marR="3810" algn="ctr">
              <a:lnSpc>
                <a:spcPct val="91100"/>
              </a:lnSpc>
              <a:spcBef>
                <a:spcPts val="188"/>
              </a:spcBef>
            </a:pPr>
            <a:r>
              <a:rPr lang="ru-RU" sz="1050" dirty="0">
                <a:solidFill>
                  <a:schemeClr val="bg1"/>
                </a:solidFill>
              </a:rPr>
              <a:t>электронной форме </a:t>
            </a:r>
            <a:r>
              <a:rPr lang="ru-RU" sz="1050" dirty="0" smtClean="0">
                <a:solidFill>
                  <a:schemeClr val="bg1"/>
                </a:solidFill>
              </a:rPr>
              <a:t>ЕПГУ</a:t>
            </a:r>
            <a:endParaRPr sz="105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06792" y="2967799"/>
            <a:ext cx="1239203" cy="45845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lnSpc>
                <a:spcPts val="1208"/>
              </a:lnSpc>
              <a:spcBef>
                <a:spcPts val="75"/>
              </a:spcBef>
            </a:pP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лично</a:t>
            </a:r>
            <a:r>
              <a:rPr sz="1050" spc="-53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endParaRPr sz="1050" dirty="0">
              <a:latin typeface="Verdana"/>
              <a:cs typeface="Verdana"/>
            </a:endParaRPr>
          </a:p>
          <a:p>
            <a:pPr marL="9525" marR="3810" algn="ctr">
              <a:lnSpc>
                <a:spcPts val="1140"/>
              </a:lnSpc>
              <a:spcBef>
                <a:spcPts val="86"/>
              </a:spcBef>
            </a:pP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обра</a:t>
            </a:r>
            <a:r>
              <a:rPr sz="1050" spc="-4" dirty="0">
                <a:solidFill>
                  <a:srgbClr val="FFFFFF"/>
                </a:solidFill>
                <a:latin typeface="Verdana"/>
                <a:cs typeface="Verdana"/>
              </a:rPr>
              <a:t>з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ователь</a:t>
            </a:r>
            <a:r>
              <a:rPr sz="1050" spc="-8" dirty="0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ую  организацию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 rot="162745">
            <a:off x="5548217" y="3913642"/>
            <a:ext cx="3115820" cy="487634"/>
          </a:xfrm>
          <a:prstGeom prst="rect">
            <a:avLst/>
          </a:prstGeom>
        </p:spPr>
        <p:txBody>
          <a:bodyPr vert="horz" wrap="square" lIns="0" tIns="25718" rIns="0" bIns="0" rtlCol="0">
            <a:spAutoFit/>
          </a:bodyPr>
          <a:lstStyle/>
          <a:p>
            <a:pPr marL="9525" marR="3810" algn="ctr">
              <a:lnSpc>
                <a:spcPts val="1155"/>
              </a:lnSpc>
              <a:spcBef>
                <a:spcPts val="203"/>
              </a:spcBef>
            </a:pPr>
            <a:r>
              <a:rPr lang="ru-RU" sz="1050" dirty="0">
                <a:solidFill>
                  <a:schemeClr val="bg1"/>
                </a:solidFill>
              </a:rPr>
              <a:t>с </a:t>
            </a:r>
            <a:r>
              <a:rPr lang="ru-RU" sz="1050" b="1" dirty="0">
                <a:solidFill>
                  <a:schemeClr val="bg1"/>
                </a:solidFill>
              </a:rPr>
              <a:t>использованием функционала (сервисов) </a:t>
            </a:r>
            <a:r>
              <a:rPr lang="ru-RU" sz="1050" b="1" dirty="0" smtClean="0">
                <a:solidFill>
                  <a:schemeClr val="bg1"/>
                </a:solidFill>
              </a:rPr>
              <a:t>ЕПГУ и региональных </a:t>
            </a:r>
            <a:r>
              <a:rPr lang="ru-RU" sz="1050" b="1" dirty="0">
                <a:solidFill>
                  <a:schemeClr val="bg1"/>
                </a:solidFill>
              </a:rPr>
              <a:t>государственных </a:t>
            </a:r>
            <a:r>
              <a:rPr lang="ru-RU" sz="1050" dirty="0">
                <a:solidFill>
                  <a:schemeClr val="bg1"/>
                </a:solidFill>
              </a:rPr>
              <a:t>информационных систем субъектов </a:t>
            </a:r>
            <a:r>
              <a:rPr lang="ru-RU" sz="1050" dirty="0" smtClean="0">
                <a:solidFill>
                  <a:schemeClr val="bg1"/>
                </a:solidFill>
              </a:rPr>
              <a:t>РФ</a:t>
            </a:r>
            <a:endParaRPr sz="105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494700" y="3638178"/>
            <a:ext cx="1883569" cy="17120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indent="171450">
              <a:spcBef>
                <a:spcPts val="75"/>
              </a:spcBef>
            </a:pPr>
            <a:endParaRPr sz="1050" dirty="0">
              <a:latin typeface="Verdana"/>
              <a:cs typeface="Verdana"/>
            </a:endParaRPr>
          </a:p>
        </p:txBody>
      </p:sp>
      <p:grpSp>
        <p:nvGrpSpPr>
          <p:cNvPr id="36" name="object 36"/>
          <p:cNvGrpSpPr/>
          <p:nvPr/>
        </p:nvGrpSpPr>
        <p:grpSpPr>
          <a:xfrm flipH="1">
            <a:off x="3358179" y="238568"/>
            <a:ext cx="2709766" cy="805750"/>
            <a:chOff x="10642218" y="3146080"/>
            <a:chExt cx="1348740" cy="664211"/>
          </a:xfrm>
        </p:grpSpPr>
        <p:sp>
          <p:nvSpPr>
            <p:cNvPr id="37" name="object 37"/>
            <p:cNvSpPr/>
            <p:nvPr/>
          </p:nvSpPr>
          <p:spPr>
            <a:xfrm>
              <a:off x="10642218" y="3166763"/>
              <a:ext cx="1348740" cy="643528"/>
            </a:xfrm>
            <a:custGeom>
              <a:avLst/>
              <a:gdLst/>
              <a:ahLst/>
              <a:cxnLst/>
              <a:rect l="l" t="t" r="r" b="b"/>
              <a:pathLst>
                <a:path w="1348740" h="664210">
                  <a:moveTo>
                    <a:pt x="1237741" y="0"/>
                  </a:moveTo>
                  <a:lnTo>
                    <a:pt x="110616" y="0"/>
                  </a:lnTo>
                  <a:lnTo>
                    <a:pt x="67562" y="8695"/>
                  </a:lnTo>
                  <a:lnTo>
                    <a:pt x="32400" y="32416"/>
                  </a:lnTo>
                  <a:lnTo>
                    <a:pt x="8693" y="67615"/>
                  </a:lnTo>
                  <a:lnTo>
                    <a:pt x="0" y="110743"/>
                  </a:lnTo>
                  <a:lnTo>
                    <a:pt x="0" y="553338"/>
                  </a:lnTo>
                  <a:lnTo>
                    <a:pt x="8693" y="596467"/>
                  </a:lnTo>
                  <a:lnTo>
                    <a:pt x="32400" y="631666"/>
                  </a:lnTo>
                  <a:lnTo>
                    <a:pt x="67562" y="655387"/>
                  </a:lnTo>
                  <a:lnTo>
                    <a:pt x="110616" y="664082"/>
                  </a:lnTo>
                  <a:lnTo>
                    <a:pt x="1237741" y="664082"/>
                  </a:lnTo>
                  <a:lnTo>
                    <a:pt x="1280796" y="655387"/>
                  </a:lnTo>
                  <a:lnTo>
                    <a:pt x="1315958" y="631666"/>
                  </a:lnTo>
                  <a:lnTo>
                    <a:pt x="1339665" y="596467"/>
                  </a:lnTo>
                  <a:lnTo>
                    <a:pt x="1348358" y="553338"/>
                  </a:lnTo>
                  <a:lnTo>
                    <a:pt x="1348358" y="110743"/>
                  </a:lnTo>
                  <a:lnTo>
                    <a:pt x="1339665" y="67615"/>
                  </a:lnTo>
                  <a:lnTo>
                    <a:pt x="1315958" y="32416"/>
                  </a:lnTo>
                  <a:lnTo>
                    <a:pt x="1280796" y="8695"/>
                  </a:lnTo>
                  <a:lnTo>
                    <a:pt x="1237741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pPr algn="ctr"/>
              <a:r>
                <a:rPr lang="ru-RU" dirty="0"/>
                <a:t> </a:t>
              </a:r>
              <a:r>
                <a:rPr lang="ru-RU" dirty="0" smtClean="0"/>
                <a:t>    </a:t>
              </a:r>
              <a:r>
                <a:rPr lang="ru-RU" sz="1400" b="1" dirty="0"/>
                <a:t>Г</a:t>
              </a:r>
              <a:r>
                <a:rPr lang="ru-RU" sz="1400" b="1" dirty="0" smtClean="0"/>
                <a:t>рафик </a:t>
              </a:r>
              <a:r>
                <a:rPr lang="ru-RU" sz="1400" b="1" dirty="0" smtClean="0"/>
                <a:t>приема заявлений лично   в гимназию      </a:t>
              </a:r>
              <a:endParaRPr b="1" dirty="0"/>
            </a:p>
          </p:txBody>
        </p:sp>
        <p:sp>
          <p:nvSpPr>
            <p:cNvPr id="38" name="object 38"/>
            <p:cNvSpPr/>
            <p:nvPr/>
          </p:nvSpPr>
          <p:spPr>
            <a:xfrm>
              <a:off x="10642218" y="3146080"/>
              <a:ext cx="1348740" cy="664210"/>
            </a:xfrm>
            <a:custGeom>
              <a:avLst/>
              <a:gdLst/>
              <a:ahLst/>
              <a:cxnLst/>
              <a:rect l="l" t="t" r="r" b="b"/>
              <a:pathLst>
                <a:path w="1348740" h="664210">
                  <a:moveTo>
                    <a:pt x="0" y="110743"/>
                  </a:moveTo>
                  <a:lnTo>
                    <a:pt x="8693" y="67615"/>
                  </a:lnTo>
                  <a:lnTo>
                    <a:pt x="32400" y="32416"/>
                  </a:lnTo>
                  <a:lnTo>
                    <a:pt x="67562" y="8695"/>
                  </a:lnTo>
                  <a:lnTo>
                    <a:pt x="110616" y="0"/>
                  </a:lnTo>
                  <a:lnTo>
                    <a:pt x="1237741" y="0"/>
                  </a:lnTo>
                  <a:lnTo>
                    <a:pt x="1280796" y="8695"/>
                  </a:lnTo>
                  <a:lnTo>
                    <a:pt x="1315958" y="32416"/>
                  </a:lnTo>
                  <a:lnTo>
                    <a:pt x="1339665" y="67615"/>
                  </a:lnTo>
                  <a:lnTo>
                    <a:pt x="1348358" y="110743"/>
                  </a:lnTo>
                  <a:lnTo>
                    <a:pt x="1348358" y="553338"/>
                  </a:lnTo>
                  <a:lnTo>
                    <a:pt x="1339665" y="596467"/>
                  </a:lnTo>
                  <a:lnTo>
                    <a:pt x="1315958" y="631666"/>
                  </a:lnTo>
                  <a:lnTo>
                    <a:pt x="1280796" y="655387"/>
                  </a:lnTo>
                  <a:lnTo>
                    <a:pt x="1237741" y="664082"/>
                  </a:lnTo>
                  <a:lnTo>
                    <a:pt x="110616" y="664082"/>
                  </a:lnTo>
                  <a:lnTo>
                    <a:pt x="67562" y="655387"/>
                  </a:lnTo>
                  <a:lnTo>
                    <a:pt x="32400" y="631666"/>
                  </a:lnTo>
                  <a:lnTo>
                    <a:pt x="8693" y="596467"/>
                  </a:lnTo>
                  <a:lnTo>
                    <a:pt x="0" y="553338"/>
                  </a:lnTo>
                  <a:lnTo>
                    <a:pt x="0" y="110743"/>
                  </a:lnTo>
                  <a:close/>
                </a:path>
              </a:pathLst>
            </a:custGeom>
            <a:ln w="25399"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3295101"/>
              </p:ext>
            </p:extLst>
          </p:nvPr>
        </p:nvGraphicFramePr>
        <p:xfrm>
          <a:off x="2555776" y="1155525"/>
          <a:ext cx="4032447" cy="35764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32447">
                  <a:extLst>
                    <a:ext uri="{9D8B030D-6E8A-4147-A177-3AD203B41FA5}">
                      <a16:colId xmlns:a16="http://schemas.microsoft.com/office/drawing/2014/main" val="2903691293"/>
                    </a:ext>
                  </a:extLst>
                </a:gridCol>
              </a:tblGrid>
              <a:tr h="35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200" dirty="0" smtClean="0">
                          <a:effectLst/>
                        </a:rPr>
                        <a:t>01 </a:t>
                      </a:r>
                      <a:r>
                        <a:rPr lang="ru-RU" sz="1200" dirty="0">
                          <a:effectLst/>
                        </a:rPr>
                        <a:t>апреля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7476572"/>
                  </a:ext>
                </a:extLst>
              </a:tr>
              <a:tr h="272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200" dirty="0" smtClean="0">
                          <a:effectLst/>
                        </a:rPr>
                        <a:t>09 </a:t>
                      </a:r>
                      <a:r>
                        <a:rPr lang="ru-RU" sz="1200" dirty="0">
                          <a:effectLst/>
                        </a:rPr>
                        <a:t>апреля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82489715"/>
                  </a:ext>
                </a:extLst>
              </a:tr>
              <a:tr h="272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200" dirty="0" smtClean="0">
                          <a:effectLst/>
                        </a:rPr>
                        <a:t>16 </a:t>
                      </a:r>
                      <a:r>
                        <a:rPr lang="ru-RU" sz="1200" dirty="0">
                          <a:effectLst/>
                        </a:rPr>
                        <a:t>апреля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1385210"/>
                  </a:ext>
                </a:extLst>
              </a:tr>
              <a:tr h="272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200" dirty="0" smtClean="0">
                          <a:effectLst/>
                        </a:rPr>
                        <a:t>23 </a:t>
                      </a:r>
                      <a:r>
                        <a:rPr lang="ru-RU" sz="1200" dirty="0">
                          <a:effectLst/>
                        </a:rPr>
                        <a:t>апреля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9787074"/>
                  </a:ext>
                </a:extLst>
              </a:tr>
              <a:tr h="272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 апреля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0540659"/>
                  </a:ext>
                </a:extLst>
              </a:tr>
              <a:tr h="272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200" dirty="0" smtClean="0">
                          <a:effectLst/>
                        </a:rPr>
                        <a:t>07мая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26930491"/>
                  </a:ext>
                </a:extLst>
              </a:tr>
              <a:tr h="272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200" dirty="0" smtClean="0">
                          <a:effectLst/>
                        </a:rPr>
                        <a:t>14 </a:t>
                      </a:r>
                      <a:r>
                        <a:rPr lang="ru-RU" sz="1200" dirty="0">
                          <a:effectLst/>
                        </a:rPr>
                        <a:t>мая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3940880"/>
                  </a:ext>
                </a:extLst>
              </a:tr>
              <a:tr h="272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200" dirty="0" smtClean="0">
                          <a:effectLst/>
                        </a:rPr>
                        <a:t>21 </a:t>
                      </a:r>
                      <a:r>
                        <a:rPr lang="ru-RU" sz="1200" dirty="0">
                          <a:effectLst/>
                        </a:rPr>
                        <a:t>мая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2429913"/>
                  </a:ext>
                </a:extLst>
              </a:tr>
              <a:tr h="272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28 мая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63185723"/>
                  </a:ext>
                </a:extLst>
              </a:tr>
              <a:tr h="272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200" dirty="0" smtClean="0">
                          <a:effectLst/>
                        </a:rPr>
                        <a:t>04 </a:t>
                      </a:r>
                      <a:r>
                        <a:rPr lang="ru-RU" sz="1200" dirty="0">
                          <a:effectLst/>
                        </a:rPr>
                        <a:t>июня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1476856"/>
                  </a:ext>
                </a:extLst>
              </a:tr>
              <a:tr h="272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200" dirty="0" smtClean="0">
                          <a:effectLst/>
                        </a:rPr>
                        <a:t>11 </a:t>
                      </a:r>
                      <a:r>
                        <a:rPr lang="ru-RU" sz="1200" dirty="0">
                          <a:effectLst/>
                        </a:rPr>
                        <a:t>июня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6431234"/>
                  </a:ext>
                </a:extLst>
              </a:tr>
              <a:tr h="4981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200" dirty="0" smtClean="0">
                          <a:effectLst/>
                        </a:rPr>
                        <a:t>18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июня 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июня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26572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9899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00664" y="88186"/>
            <a:ext cx="47354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Образец заявления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55209" y="4078586"/>
            <a:ext cx="4442033" cy="875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общем заявлении прописан  выбор родного языка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932413"/>
            <a:ext cx="3004857" cy="38570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662" y="124070"/>
            <a:ext cx="2586526" cy="373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9563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3" y="1491630"/>
            <a:ext cx="8604448" cy="2100720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algn="ctr" defTabSz="914355">
              <a:spcAft>
                <a:spcPts val="0"/>
              </a:spcAft>
            </a:pPr>
            <a:r>
              <a:rPr lang="ru-RU" sz="4400" b="1" dirty="0">
                <a:solidFill>
                  <a:srgbClr val="002060"/>
                </a:solidFill>
              </a:rPr>
              <a:t>Спасибо за внимание!</a:t>
            </a:r>
          </a:p>
          <a:p>
            <a:pPr algn="ctr" defTabSz="914355">
              <a:spcAft>
                <a:spcPts val="0"/>
              </a:spcAft>
            </a:pPr>
            <a:endParaRPr lang="ru-RU" sz="4400" b="1" dirty="0">
              <a:solidFill>
                <a:srgbClr val="002060"/>
              </a:solidFill>
            </a:endParaRPr>
          </a:p>
          <a:p>
            <a:pPr algn="ctr" defTabSz="914355">
              <a:spcAft>
                <a:spcPts val="0"/>
              </a:spcAft>
            </a:pPr>
            <a:r>
              <a:rPr lang="ru-RU" sz="4400" b="1" dirty="0">
                <a:solidFill>
                  <a:srgbClr val="002060"/>
                </a:solidFill>
              </a:rPr>
              <a:t>Игътибарыгыз өчен рәхмәт!</a:t>
            </a:r>
          </a:p>
        </p:txBody>
      </p:sp>
    </p:spTree>
    <p:extLst>
      <p:ext uri="{BB962C8B-B14F-4D97-AF65-F5344CB8AC3E}">
        <p14:creationId xmlns:p14="http://schemas.microsoft.com/office/powerpoint/2010/main" val="40172357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10562</TotalTime>
  <Words>705</Words>
  <Application>Microsoft Office PowerPoint</Application>
  <PresentationFormat>Экран (16:9)</PresentationFormat>
  <Paragraphs>108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Arial MT</vt:lpstr>
      <vt:lpstr>Calibri</vt:lpstr>
      <vt:lpstr>Symbol</vt:lpstr>
      <vt:lpstr>Times New Roman</vt:lpstr>
      <vt:lpstr>Verdana</vt:lpstr>
      <vt:lpstr>2_Тема Office</vt:lpstr>
      <vt:lpstr>3_Тема Office</vt:lpstr>
      <vt:lpstr>Прием в 1 класс  в 2024-2025 учебном году</vt:lpstr>
      <vt:lpstr>Презентация PowerPoint</vt:lpstr>
      <vt:lpstr>Закрепление микрорайона </vt:lpstr>
      <vt:lpstr>Презентация PowerPoint</vt:lpstr>
      <vt:lpstr>Презентация PowerPoint</vt:lpstr>
      <vt:lpstr>Презентация PowerPoint</vt:lpstr>
      <vt:lpstr>Для зачисления в первый класс на следующий учебный год заявителем представляются копии следующих документов: </vt:lpstr>
      <vt:lpstr>Презентация PowerPoint</vt:lpstr>
      <vt:lpstr>Презентация PowerPoint</vt:lpstr>
      <vt:lpstr>СПОСОБЫ ПРИЕМА В ПЕРВЫЕ КЛАССЫ </vt:lpstr>
      <vt:lpstr>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Луиза Р. Фатхуллина</cp:lastModifiedBy>
  <cp:revision>1086</cp:revision>
  <cp:lastPrinted>2022-02-21T16:46:07Z</cp:lastPrinted>
  <dcterms:created xsi:type="dcterms:W3CDTF">2015-10-13T08:15:21Z</dcterms:created>
  <dcterms:modified xsi:type="dcterms:W3CDTF">2024-03-26T10:52:04Z</dcterms:modified>
</cp:coreProperties>
</file>